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49"/>
  </p:notesMasterIdLst>
  <p:handoutMasterIdLst>
    <p:handoutMasterId r:id="rId50"/>
  </p:handoutMasterIdLst>
  <p:sldIdLst>
    <p:sldId id="291" r:id="rId2"/>
    <p:sldId id="290" r:id="rId3"/>
    <p:sldId id="336" r:id="rId4"/>
    <p:sldId id="373" r:id="rId5"/>
    <p:sldId id="374" r:id="rId6"/>
    <p:sldId id="410" r:id="rId7"/>
    <p:sldId id="416" r:id="rId8"/>
    <p:sldId id="417" r:id="rId9"/>
    <p:sldId id="409" r:id="rId10"/>
    <p:sldId id="411" r:id="rId11"/>
    <p:sldId id="412" r:id="rId12"/>
    <p:sldId id="413" r:id="rId13"/>
    <p:sldId id="414" r:id="rId14"/>
    <p:sldId id="415" r:id="rId15"/>
    <p:sldId id="375" r:id="rId16"/>
    <p:sldId id="376" r:id="rId17"/>
    <p:sldId id="377" r:id="rId18"/>
    <p:sldId id="378" r:id="rId19"/>
    <p:sldId id="379" r:id="rId20"/>
    <p:sldId id="380" r:id="rId21"/>
    <p:sldId id="384" r:id="rId22"/>
    <p:sldId id="385" r:id="rId23"/>
    <p:sldId id="386" r:id="rId24"/>
    <p:sldId id="382" r:id="rId25"/>
    <p:sldId id="387" r:id="rId26"/>
    <p:sldId id="388" r:id="rId27"/>
    <p:sldId id="389" r:id="rId28"/>
    <p:sldId id="390" r:id="rId29"/>
    <p:sldId id="381" r:id="rId30"/>
    <p:sldId id="391" r:id="rId31"/>
    <p:sldId id="392" r:id="rId32"/>
    <p:sldId id="393" r:id="rId33"/>
    <p:sldId id="394" r:id="rId34"/>
    <p:sldId id="395" r:id="rId35"/>
    <p:sldId id="396" r:id="rId36"/>
    <p:sldId id="397" r:id="rId37"/>
    <p:sldId id="398" r:id="rId38"/>
    <p:sldId id="399" r:id="rId39"/>
    <p:sldId id="401" r:id="rId40"/>
    <p:sldId id="402" r:id="rId41"/>
    <p:sldId id="403" r:id="rId42"/>
    <p:sldId id="404" r:id="rId43"/>
    <p:sldId id="405" r:id="rId44"/>
    <p:sldId id="406" r:id="rId45"/>
    <p:sldId id="407" r:id="rId46"/>
    <p:sldId id="408" r:id="rId47"/>
    <p:sldId id="333" r:id="rId48"/>
  </p:sldIdLst>
  <p:sldSz cx="12192000" cy="6858000"/>
  <p:notesSz cx="6858000" cy="9144000"/>
  <p:defaultTextStyle>
    <a:defPPr rtl="0"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欢迎" id="{E75E278A-FF0E-49A4-B170-79828D63BBAD}">
          <p14:sldIdLst>
            <p14:sldId id="291"/>
            <p14:sldId id="290"/>
            <p14:sldId id="336"/>
            <p14:sldId id="373"/>
            <p14:sldId id="374"/>
            <p14:sldId id="410"/>
            <p14:sldId id="416"/>
            <p14:sldId id="417"/>
            <p14:sldId id="409"/>
            <p14:sldId id="411"/>
            <p14:sldId id="412"/>
            <p14:sldId id="413"/>
            <p14:sldId id="414"/>
            <p14:sldId id="415"/>
            <p14:sldId id="375"/>
            <p14:sldId id="376"/>
            <p14:sldId id="377"/>
            <p14:sldId id="378"/>
            <p14:sldId id="379"/>
            <p14:sldId id="380"/>
            <p14:sldId id="384"/>
            <p14:sldId id="385"/>
            <p14:sldId id="386"/>
            <p14:sldId id="382"/>
            <p14:sldId id="387"/>
            <p14:sldId id="388"/>
            <p14:sldId id="389"/>
            <p14:sldId id="390"/>
            <p14:sldId id="381"/>
            <p14:sldId id="391"/>
            <p14:sldId id="392"/>
            <p14:sldId id="393"/>
            <p14:sldId id="394"/>
            <p14:sldId id="395"/>
            <p14:sldId id="396"/>
            <p14:sldId id="397"/>
            <p14:sldId id="398"/>
            <p14:sldId id="399"/>
            <p14:sldId id="401"/>
            <p14:sldId id="402"/>
            <p14:sldId id="403"/>
            <p14:sldId id="404"/>
            <p14:sldId id="405"/>
            <p14:sldId id="406"/>
            <p14:sldId id="407"/>
            <p14:sldId id="408"/>
            <p14:sldId id="333"/>
          </p14:sldIdLst>
        </p14:section>
        <p14:section name="设计、平滑、添加注释、协作、操作说明搜索" id="{B9B51309-D148-4332-87C2-07BE32FBCA3B}">
          <p14:sldIdLst/>
        </p14:section>
        <p14:section name="了解详细信息" id="{2CC34DB2-6590-42C0-AD4B-A04C6060184E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作者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24726"/>
    <a:srgbClr val="F8CFB6"/>
    <a:srgbClr val="404040"/>
    <a:srgbClr val="FF9B45"/>
    <a:srgbClr val="DD462F"/>
    <a:srgbClr val="F8CAB6"/>
    <a:srgbClr val="923922"/>
    <a:srgbClr val="F5F5F5"/>
    <a:srgbClr val="F2F2F2"/>
    <a:srgbClr val="D2B4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241" autoAdjust="0"/>
  </p:normalViewPr>
  <p:slideViewPr>
    <p:cSldViewPr snapToGrid="0">
      <p:cViewPr varScale="1">
        <p:scale>
          <a:sx n="121" d="100"/>
          <a:sy n="121" d="100"/>
        </p:scale>
        <p:origin x="523" y="8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75" d="100"/>
          <a:sy n="75" d="100"/>
        </p:scale>
        <p:origin x="3610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handoutMaster" Target="handoutMasters/handoutMaster1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commentAuthors" Target="commentAuthor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AA071E02-3F1A-4B0B-8EE9-4F1B741D9601}" type="datetime1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2022/8/20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C679768-A2FC-4D08-91F6-8DCE6C566B36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‹#›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3025516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81DCBD32-5E35-4514-9815-F3DDD3668777}" type="datetime1">
              <a:rPr lang="zh-CN" altLang="en-US" smtClean="0"/>
              <a:t>2022/8/20</a:t>
            </a:fld>
            <a:endParaRPr 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cn" dirty="0"/>
              <a:t>单击此处编辑母版文本样式</a:t>
            </a:r>
          </a:p>
          <a:p>
            <a:pPr lvl="1" rtl="0"/>
            <a:r>
              <a:rPr lang="zh-cn" dirty="0"/>
              <a:t>第二级</a:t>
            </a:r>
          </a:p>
          <a:p>
            <a:pPr lvl="2" rtl="0"/>
            <a:r>
              <a:rPr lang="zh-cn" dirty="0"/>
              <a:t>第三级</a:t>
            </a:r>
          </a:p>
          <a:p>
            <a:pPr lvl="3" rtl="0"/>
            <a:r>
              <a:rPr lang="zh-cn" dirty="0"/>
              <a:t>第四级</a:t>
            </a:r>
          </a:p>
          <a:p>
            <a:pPr lvl="4" rtl="0"/>
            <a:r>
              <a:rPr lang="zh-cn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DF61EA0F-A667-4B49-8422-0062BC55E24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191029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长方形 6"/>
          <p:cNvSpPr/>
          <p:nvPr userDrawn="1"/>
        </p:nvSpPr>
        <p:spPr bwMode="blackWhite">
          <a:xfrm>
            <a:off x="254950" y="262784"/>
            <a:ext cx="11682101" cy="6332433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sz="180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Microsoft YaHei UI Light" panose="020B0502040204020203" pitchFamily="34" charset="-122"/>
                <a:ea typeface="Microsoft YaHei UI Light" panose="020B0502040204020203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7185494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长方形 8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 rtl="0"/>
            <a:endParaRPr lang="zh-CN" altLang="en-US" sz="180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cxnSp>
        <p:nvCxnSpPr>
          <p:cNvPr id="12" name="直接连接符​​(S) 11"/>
          <p:cNvCxnSpPr/>
          <p:nvPr userDrawn="1"/>
        </p:nvCxnSpPr>
        <p:spPr>
          <a:xfrm>
            <a:off x="604434" y="1196392"/>
            <a:ext cx="10983132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521207" y="448056"/>
            <a:ext cx="6877119" cy="640080"/>
          </a:xfrm>
        </p:spPr>
        <p:txBody>
          <a:bodyPr rtlCol="0" anchor="b" anchorCtr="0">
            <a:normAutofit/>
          </a:bodyPr>
          <a:lstStyle>
            <a:lvl1pPr>
              <a:defRPr sz="2800">
                <a:solidFill>
                  <a:schemeClr val="bg2">
                    <a:lumMod val="25000"/>
                  </a:schemeClr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539496" y="1435608"/>
            <a:ext cx="4416552" cy="397764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 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marL="0" lvl="0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CN" altLang="en-US" noProof="0"/>
              <a:t>单击此处编辑母版文本样式</a:t>
            </a:r>
          </a:p>
          <a:p>
            <a:pPr marL="0" lvl="1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CN" altLang="en-US" noProof="0"/>
              <a:t>二级</a:t>
            </a:r>
          </a:p>
          <a:p>
            <a:pPr marL="0" lvl="2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CN" altLang="en-US" noProof="0"/>
              <a:t>三级</a:t>
            </a:r>
          </a:p>
          <a:p>
            <a:pPr marL="0" lvl="3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CN" altLang="en-US" noProof="0"/>
              <a:t>四级</a:t>
            </a:r>
          </a:p>
          <a:p>
            <a:pPr marL="0" lvl="4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CN" altLang="en-US" noProof="0"/>
              <a:t>五级</a:t>
            </a:r>
          </a:p>
        </p:txBody>
      </p:sp>
      <p:sp>
        <p:nvSpPr>
          <p:cNvPr id="6" name="日期占位符 3"/>
          <p:cNvSpPr>
            <a:spLocks noGrp="1"/>
          </p:cNvSpPr>
          <p:nvPr>
            <p:ph type="dt" sz="half" idx="2"/>
          </p:nvPr>
        </p:nvSpPr>
        <p:spPr>
          <a:xfrm>
            <a:off x="53949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FC0AFDC1-AB40-4941-83E0-44D5ED544864}" type="datetime1">
              <a:rPr lang="zh-CN" altLang="en-US" noProof="0" smtClean="0"/>
              <a:t>2022/8/20</a:t>
            </a:fld>
            <a:endParaRPr lang="zh-CN" altLang="en-US" noProof="0"/>
          </a:p>
        </p:txBody>
      </p:sp>
      <p:sp>
        <p:nvSpPr>
          <p:cNvPr id="7" name="页脚占位符 4"/>
          <p:cNvSpPr>
            <a:spLocks noGrp="1"/>
          </p:cNvSpPr>
          <p:nvPr>
            <p:ph type="ftr" sz="quarter" idx="3"/>
          </p:nvPr>
        </p:nvSpPr>
        <p:spPr>
          <a:xfrm>
            <a:off x="4648200" y="62039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/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37192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9860EDB8-5305-433F-BE41-D7A86D811DB3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21858365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长方形 8"/>
          <p:cNvSpPr/>
          <p:nvPr userDrawn="1"/>
        </p:nvSpPr>
        <p:spPr>
          <a:xfrm>
            <a:off x="254951" y="262784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sz="180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长方形 9"/>
          <p:cNvSpPr/>
          <p:nvPr userDrawn="1"/>
        </p:nvSpPr>
        <p:spPr bwMode="blackWhite">
          <a:xfrm>
            <a:off x="254950" y="262784"/>
            <a:ext cx="11682101" cy="2072643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sz="180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21208" y="1536192"/>
            <a:ext cx="6876288" cy="640080"/>
          </a:xfrm>
        </p:spPr>
        <p:txBody>
          <a:bodyPr rtlCol="0">
            <a:normAutofit/>
          </a:bodyPr>
          <a:lstStyle>
            <a:lvl1pPr>
              <a:defRPr sz="3600">
                <a:solidFill>
                  <a:schemeClr val="bg1"/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539496" y="2560320"/>
            <a:ext cx="9445752" cy="397764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marL="0" lvl="0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CN" altLang="en-US" noProof="0"/>
              <a:t>单击此处编辑母版文本样式</a:t>
            </a:r>
          </a:p>
          <a:p>
            <a:pPr marL="0" lvl="1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CN" altLang="en-US" noProof="0"/>
              <a:t>二级</a:t>
            </a:r>
          </a:p>
          <a:p>
            <a:pPr marL="0" lvl="2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CN" altLang="en-US" noProof="0"/>
              <a:t>三级</a:t>
            </a:r>
          </a:p>
          <a:p>
            <a:pPr marL="0" lvl="3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CN" altLang="en-US" noProof="0"/>
              <a:t>四级</a:t>
            </a:r>
          </a:p>
          <a:p>
            <a:pPr marL="0" lvl="4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CN" altLang="en-US" noProof="0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13356555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长方形 6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 rtl="0"/>
            <a:endParaRPr lang="zh-CN" altLang="en-US" sz="180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521208" y="448056"/>
            <a:ext cx="6876288" cy="64008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539496" y="1435608"/>
            <a:ext cx="4416552" cy="3977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53949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1814A537-FBC6-4533-8B31-767E68D33208}" type="datetime1">
              <a:rPr lang="zh-CN" altLang="en-US" noProof="0" smtClean="0"/>
              <a:t>2022/8/20</a:t>
            </a:fld>
            <a:endParaRPr lang="zh-CN" altLang="en-US" noProof="0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648200" y="62039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375904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9860EDB8-5305-433F-BE41-D7A86D811DB3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  <p:cxnSp>
        <p:nvCxnSpPr>
          <p:cNvPr id="8" name="直接连接符​​(S) 7"/>
          <p:cNvCxnSpPr/>
          <p:nvPr userDrawn="1"/>
        </p:nvCxnSpPr>
        <p:spPr>
          <a:xfrm>
            <a:off x="604434" y="1196392"/>
            <a:ext cx="10983132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67549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2800" kern="1200">
          <a:solidFill>
            <a:schemeClr val="tx1"/>
          </a:solidFill>
          <a:latin typeface="Microsoft YaHei UI Light" panose="020B0502040204020203" pitchFamily="34" charset="-122"/>
          <a:ea typeface="Microsoft YaHei UI Light" panose="020B0502040204020203" pitchFamily="34" charset="-122"/>
          <a:cs typeface="+mj-cs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Tx/>
        <a:buNone/>
        <a:defRPr lang="en-US" sz="1200" kern="1200" dirty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1pPr>
      <a:lvl2pPr marL="2286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2pPr>
      <a:lvl3pPr marL="6858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3pPr>
      <a:lvl4pPr marL="11430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4pPr>
      <a:lvl5pPr marL="16002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5pPr>
      <a:lvl6pPr marL="20574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25146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7pPr>
      <a:lvl8pPr marL="29718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8pPr>
      <a:lvl9pPr marL="3429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code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code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0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0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0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American_people" TargetMode="External"/><Relationship Id="rId7" Type="http://schemas.openxmlformats.org/officeDocument/2006/relationships/hyperlink" Target="https://en.wikipedia.org/wiki/Information_theory" TargetMode="External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Cryptography" TargetMode="External"/><Relationship Id="rId5" Type="http://schemas.openxmlformats.org/officeDocument/2006/relationships/hyperlink" Target="https://en.wikipedia.org/wiki/Electrical_engineering" TargetMode="External"/><Relationship Id="rId4" Type="http://schemas.openxmlformats.org/officeDocument/2006/relationships/hyperlink" Target="https://en.wikipedia.org/wiki/Mathematician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hyperlink" Target="code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>
            <a:extLst>
              <a:ext uri="{FF2B5EF4-FFF2-40B4-BE49-F238E27FC236}">
                <a16:creationId xmlns:a16="http://schemas.microsoft.com/office/drawing/2014/main" id="{363AD888-D53C-F6DF-EC0B-B908552EE126}"/>
              </a:ext>
            </a:extLst>
          </p:cNvPr>
          <p:cNvSpPr txBox="1">
            <a:spLocks/>
          </p:cNvSpPr>
          <p:nvPr/>
        </p:nvSpPr>
        <p:spPr>
          <a:xfrm>
            <a:off x="838200" y="1164324"/>
            <a:ext cx="10515600" cy="23876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4800" dirty="0">
                <a:solidFill>
                  <a:schemeClr val="bg1"/>
                </a:solidFill>
              </a:rPr>
              <a:t>图像压缩</a:t>
            </a:r>
            <a:endParaRPr lang="en-US" altLang="zh-CN" sz="48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</a:rPr>
              <a:t>叶志鹏</a:t>
            </a:r>
            <a:endParaRPr lang="en-US" altLang="zh-CN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09304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lvl="1" indent="-34290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800" dirty="0"/>
              <a:t>压缩类型</a:t>
            </a:r>
            <a:r>
              <a:rPr lang="zh-CN" altLang="en-US" sz="2800" dirty="0">
                <a:solidFill>
                  <a:srgbClr val="FF0000"/>
                </a:solidFill>
              </a:rPr>
              <a:t>（重点）</a:t>
            </a:r>
            <a:endParaRPr lang="en-US" altLang="zh-CN" sz="2800" dirty="0">
              <a:solidFill>
                <a:srgbClr val="FF0000"/>
              </a:solidFill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EFCF1AC-1908-C78C-938B-68DB66512FB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7622" y="1435608"/>
            <a:ext cx="9931131" cy="640080"/>
          </a:xfrm>
        </p:spPr>
        <p:txBody>
          <a:bodyPr>
            <a:normAutofit/>
          </a:bodyPr>
          <a:lstStyle/>
          <a:p>
            <a:pPr marL="514350" lvl="1" indent="-28575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800" dirty="0"/>
              <a:t>图像压缩可以分为无损压缩和有损压缩。</a:t>
            </a:r>
            <a:endParaRPr lang="en-US" altLang="zh-CN" sz="1800" dirty="0"/>
          </a:p>
          <a:p>
            <a:pPr lvl="2" indent="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zh-CN" sz="18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" name="表格 4">
                <a:extLst>
                  <a:ext uri="{FF2B5EF4-FFF2-40B4-BE49-F238E27FC236}">
                    <a16:creationId xmlns:a16="http://schemas.microsoft.com/office/drawing/2014/main" id="{A4D3270E-A6FF-337C-420C-1F82A710BF8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53395832"/>
                  </p:ext>
                </p:extLst>
              </p:nvPr>
            </p:nvGraphicFramePr>
            <p:xfrm>
              <a:off x="1035619" y="2169965"/>
              <a:ext cx="8114688" cy="228852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704896">
                      <a:extLst>
                        <a:ext uri="{9D8B030D-6E8A-4147-A177-3AD203B41FA5}">
                          <a16:colId xmlns:a16="http://schemas.microsoft.com/office/drawing/2014/main" val="2714203262"/>
                        </a:ext>
                      </a:extLst>
                    </a:gridCol>
                    <a:gridCol w="2704896">
                      <a:extLst>
                        <a:ext uri="{9D8B030D-6E8A-4147-A177-3AD203B41FA5}">
                          <a16:colId xmlns:a16="http://schemas.microsoft.com/office/drawing/2014/main" val="3040469081"/>
                        </a:ext>
                      </a:extLst>
                    </a:gridCol>
                    <a:gridCol w="2704896">
                      <a:extLst>
                        <a:ext uri="{9D8B030D-6E8A-4147-A177-3AD203B41FA5}">
                          <a16:colId xmlns:a16="http://schemas.microsoft.com/office/drawing/2014/main" val="2967907455"/>
                        </a:ext>
                      </a:extLst>
                    </a:gridCol>
                  </a:tblGrid>
                  <a:tr h="395141">
                    <a:tc>
                      <a:txBody>
                        <a:bodyPr/>
                        <a:lstStyle/>
                        <a:p>
                          <a:r>
                            <a:rPr lang="zh-CN" altLang="en-US" dirty="0"/>
                            <a:t>区别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dirty="0"/>
                            <a:t>无损压缩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dirty="0"/>
                            <a:t>有损压缩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88562900"/>
                      </a:ext>
                    </a:extLst>
                  </a:tr>
                  <a:tr h="691496">
                    <a:tc>
                      <a:txBody>
                        <a:bodyPr/>
                        <a:lstStyle/>
                        <a:p>
                          <a:r>
                            <a:rPr lang="zh-CN" altLang="en-US" dirty="0"/>
                            <a:t>解压方式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dirty="0"/>
                            <a:t>解压后能够得到原文件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dirty="0"/>
                            <a:t>解压后只能接近原文件质量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73826409"/>
                      </a:ext>
                    </a:extLst>
                  </a:tr>
                  <a:tr h="400629">
                    <a:tc>
                      <a:txBody>
                        <a:bodyPr/>
                        <a:lstStyle/>
                        <a:p>
                          <a:r>
                            <a:rPr lang="zh-CN" altLang="en-US" dirty="0"/>
                            <a:t>瓶颈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&gt; </a:t>
                          </a:r>
                          <a:r>
                            <a:rPr lang="zh-CN" altLang="en-US" dirty="0"/>
                            <a:t>信息熵 </a:t>
                          </a:r>
                          <a:r>
                            <a:rPr lang="en-US" altLang="zh-CN" dirty="0"/>
                            <a:t>Entropy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dirty="0"/>
                            <a:t>可以小于信息熵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44114333"/>
                      </a:ext>
                    </a:extLst>
                  </a:tr>
                  <a:tr h="400629">
                    <a:tc>
                      <a:txBody>
                        <a:bodyPr/>
                        <a:lstStyle/>
                        <a:p>
                          <a:r>
                            <a:rPr lang="zh-CN" altLang="en-US" dirty="0"/>
                            <a:t>经验 </a:t>
                          </a:r>
                          <a:r>
                            <a:rPr lang="en-US" altLang="zh-CN" dirty="0"/>
                            <a:t>CR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CR &lt; 10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CR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≥ </m:t>
                              </m:r>
                            </m:oMath>
                          </a14:m>
                          <a:r>
                            <a:rPr lang="en-US" altLang="zh-CN" dirty="0"/>
                            <a:t>10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22420416"/>
                      </a:ext>
                    </a:extLst>
                  </a:tr>
                  <a:tr h="400629">
                    <a:tc>
                      <a:txBody>
                        <a:bodyPr/>
                        <a:lstStyle/>
                        <a:p>
                          <a:r>
                            <a:rPr lang="zh-CN" altLang="en-US" dirty="0"/>
                            <a:t>应用场景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dirty="0"/>
                            <a:t>医疗，军事，航空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dirty="0"/>
                            <a:t>多媒体应用，电视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8075062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4" name="表格 4">
                <a:extLst>
                  <a:ext uri="{FF2B5EF4-FFF2-40B4-BE49-F238E27FC236}">
                    <a16:creationId xmlns:a16="http://schemas.microsoft.com/office/drawing/2014/main" id="{A4D3270E-A6FF-337C-420C-1F82A710BF8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53395832"/>
                  </p:ext>
                </p:extLst>
              </p:nvPr>
            </p:nvGraphicFramePr>
            <p:xfrm>
              <a:off x="1035619" y="2169965"/>
              <a:ext cx="8114688" cy="228852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704896">
                      <a:extLst>
                        <a:ext uri="{9D8B030D-6E8A-4147-A177-3AD203B41FA5}">
                          <a16:colId xmlns:a16="http://schemas.microsoft.com/office/drawing/2014/main" val="2714203262"/>
                        </a:ext>
                      </a:extLst>
                    </a:gridCol>
                    <a:gridCol w="2704896">
                      <a:extLst>
                        <a:ext uri="{9D8B030D-6E8A-4147-A177-3AD203B41FA5}">
                          <a16:colId xmlns:a16="http://schemas.microsoft.com/office/drawing/2014/main" val="3040469081"/>
                        </a:ext>
                      </a:extLst>
                    </a:gridCol>
                    <a:gridCol w="2704896">
                      <a:extLst>
                        <a:ext uri="{9D8B030D-6E8A-4147-A177-3AD203B41FA5}">
                          <a16:colId xmlns:a16="http://schemas.microsoft.com/office/drawing/2014/main" val="2967907455"/>
                        </a:ext>
                      </a:extLst>
                    </a:gridCol>
                  </a:tblGrid>
                  <a:tr h="395141">
                    <a:tc>
                      <a:txBody>
                        <a:bodyPr/>
                        <a:lstStyle/>
                        <a:p>
                          <a:r>
                            <a:rPr lang="zh-CN" altLang="en-US" dirty="0"/>
                            <a:t>区别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dirty="0"/>
                            <a:t>无损压缩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dirty="0"/>
                            <a:t>有损压缩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88562900"/>
                      </a:ext>
                    </a:extLst>
                  </a:tr>
                  <a:tr h="691496">
                    <a:tc>
                      <a:txBody>
                        <a:bodyPr/>
                        <a:lstStyle/>
                        <a:p>
                          <a:r>
                            <a:rPr lang="zh-CN" altLang="en-US" dirty="0"/>
                            <a:t>解压方式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dirty="0"/>
                            <a:t>解压后能够得到原文件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dirty="0"/>
                            <a:t>解压后只能接近原文件质量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73826409"/>
                      </a:ext>
                    </a:extLst>
                  </a:tr>
                  <a:tr h="400629">
                    <a:tc>
                      <a:txBody>
                        <a:bodyPr/>
                        <a:lstStyle/>
                        <a:p>
                          <a:r>
                            <a:rPr lang="zh-CN" altLang="en-US" dirty="0"/>
                            <a:t>瓶颈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&gt; </a:t>
                          </a:r>
                          <a:r>
                            <a:rPr lang="zh-CN" altLang="en-US" dirty="0"/>
                            <a:t>信息熵 </a:t>
                          </a:r>
                          <a:r>
                            <a:rPr lang="en-US" altLang="zh-CN" dirty="0"/>
                            <a:t>Entropy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dirty="0"/>
                            <a:t>可以小于信息熵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44114333"/>
                      </a:ext>
                    </a:extLst>
                  </a:tr>
                  <a:tr h="400629">
                    <a:tc>
                      <a:txBody>
                        <a:bodyPr/>
                        <a:lstStyle/>
                        <a:p>
                          <a:r>
                            <a:rPr lang="zh-CN" altLang="en-US" dirty="0"/>
                            <a:t>经验 </a:t>
                          </a:r>
                          <a:r>
                            <a:rPr lang="en-US" altLang="zh-CN" dirty="0"/>
                            <a:t>CR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CR &lt; 10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200450" t="-378788" r="-901" b="-11515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22420416"/>
                      </a:ext>
                    </a:extLst>
                  </a:tr>
                  <a:tr h="400629">
                    <a:tc>
                      <a:txBody>
                        <a:bodyPr/>
                        <a:lstStyle/>
                        <a:p>
                          <a:r>
                            <a:rPr lang="zh-CN" altLang="en-US" dirty="0"/>
                            <a:t>应用场景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dirty="0"/>
                            <a:t>医疗，军事，航空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dirty="0"/>
                            <a:t>多媒体应用，电视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807506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3087290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lvl="1" indent="-34290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800" dirty="0"/>
              <a:t>什么是图像压缩</a:t>
            </a:r>
            <a:endParaRPr lang="en-US" altLang="zh-CN" sz="28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EFCF1AC-1908-C78C-938B-68DB66512FB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7622" y="1435608"/>
            <a:ext cx="5331915" cy="4974336"/>
          </a:xfrm>
        </p:spPr>
        <p:txBody>
          <a:bodyPr>
            <a:normAutofit/>
          </a:bodyPr>
          <a:lstStyle/>
          <a:p>
            <a:pPr marL="514350" lvl="1" indent="-28575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800" dirty="0"/>
              <a:t>图像压缩的基本任务是减少</a:t>
            </a:r>
            <a:r>
              <a:rPr lang="zh-CN" altLang="en-US" sz="1800" dirty="0">
                <a:solidFill>
                  <a:srgbClr val="00B0F0"/>
                </a:solidFill>
              </a:rPr>
              <a:t>数据量</a:t>
            </a:r>
            <a:r>
              <a:rPr lang="zh-CN" altLang="en-US" sz="1800" dirty="0"/>
              <a:t>来表达</a:t>
            </a:r>
            <a:r>
              <a:rPr lang="zh-CN" altLang="en-US" sz="1800" dirty="0">
                <a:solidFill>
                  <a:srgbClr val="FF0000"/>
                </a:solidFill>
              </a:rPr>
              <a:t>信息</a:t>
            </a:r>
            <a:r>
              <a:rPr lang="zh-CN" altLang="en-US" sz="1800" dirty="0"/>
              <a:t>。</a:t>
            </a:r>
            <a:endParaRPr lang="en-US" altLang="zh-CN" sz="1800" dirty="0"/>
          </a:p>
          <a:p>
            <a:pPr marL="514350" lvl="1" indent="-28575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800" dirty="0"/>
              <a:t>图像压缩算法的设计方向</a:t>
            </a:r>
            <a:endParaRPr lang="en-US" altLang="zh-CN" sz="1800" dirty="0"/>
          </a:p>
          <a:p>
            <a:pPr marL="971550" lvl="2" indent="-28575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800" dirty="0"/>
              <a:t>编码冗余</a:t>
            </a:r>
            <a:endParaRPr lang="en-US" altLang="zh-CN" sz="1800" dirty="0"/>
          </a:p>
          <a:p>
            <a:pPr marL="971550" lvl="2" indent="-28575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800" dirty="0"/>
              <a:t>时间与空间冗余</a:t>
            </a:r>
            <a:endParaRPr lang="en-US" altLang="zh-CN" sz="1800" dirty="0"/>
          </a:p>
          <a:p>
            <a:pPr marL="971550" lvl="2" indent="-28575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800" dirty="0"/>
              <a:t>不相关信息（人类视觉心理冗余信息）</a:t>
            </a:r>
            <a:endParaRPr lang="en-US" altLang="zh-CN" sz="1800" dirty="0"/>
          </a:p>
          <a:p>
            <a:pPr marL="514350" lvl="1" indent="-28575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800" dirty="0"/>
              <a:t>图像压缩的好处：</a:t>
            </a:r>
            <a:endParaRPr lang="en-US" altLang="zh-CN" sz="1800" dirty="0"/>
          </a:p>
          <a:p>
            <a:pPr marL="971550" lvl="2" indent="-28575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800" dirty="0"/>
              <a:t>减少数据存储大小</a:t>
            </a:r>
            <a:endParaRPr lang="en-US" altLang="zh-CN" sz="1800" dirty="0"/>
          </a:p>
          <a:p>
            <a:pPr marL="971550" lvl="2" indent="-28575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800" dirty="0"/>
              <a:t>减少数据传输时间和消耗</a:t>
            </a:r>
            <a:endParaRPr lang="en-US" altLang="zh-CN" sz="1800" dirty="0"/>
          </a:p>
          <a:p>
            <a:pPr marL="971550" lvl="2" indent="-28575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800" dirty="0"/>
              <a:t>减少数据运算所需的内存</a:t>
            </a:r>
            <a:endParaRPr lang="en-US" altLang="zh-CN" sz="1800" dirty="0"/>
          </a:p>
          <a:p>
            <a:pPr marL="971550" lvl="2" indent="-28575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endParaRPr lang="en-US" altLang="zh-CN" sz="1800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D199F0C-7B46-C8C8-AA67-61F2C135FF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9537" y="1904474"/>
            <a:ext cx="5662299" cy="2900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6828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lvl="1" indent="-34290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800" dirty="0"/>
              <a:t>什么是图像压缩</a:t>
            </a:r>
            <a:endParaRPr lang="en-US" altLang="zh-CN" sz="28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EFCF1AC-1908-C78C-938B-68DB66512FB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7622" y="1435608"/>
            <a:ext cx="5331915" cy="4974336"/>
          </a:xfrm>
        </p:spPr>
        <p:txBody>
          <a:bodyPr>
            <a:normAutofit/>
          </a:bodyPr>
          <a:lstStyle/>
          <a:p>
            <a:pPr marL="514350" lvl="1" indent="-28575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800" dirty="0"/>
              <a:t>图像压缩的基本任务是减少</a:t>
            </a:r>
            <a:r>
              <a:rPr lang="zh-CN" altLang="en-US" sz="1800" dirty="0">
                <a:solidFill>
                  <a:srgbClr val="00B0F0"/>
                </a:solidFill>
              </a:rPr>
              <a:t>数据量</a:t>
            </a:r>
            <a:r>
              <a:rPr lang="zh-CN" altLang="en-US" sz="1800" dirty="0"/>
              <a:t>来表达</a:t>
            </a:r>
            <a:r>
              <a:rPr lang="zh-CN" altLang="en-US" sz="1800" dirty="0">
                <a:solidFill>
                  <a:srgbClr val="FF0000"/>
                </a:solidFill>
              </a:rPr>
              <a:t>信息</a:t>
            </a:r>
            <a:r>
              <a:rPr lang="zh-CN" altLang="en-US" sz="1800" dirty="0"/>
              <a:t>。</a:t>
            </a:r>
            <a:endParaRPr lang="en-US" altLang="zh-CN" sz="1800" dirty="0"/>
          </a:p>
          <a:p>
            <a:pPr marL="514350" lvl="1" indent="-28575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800" dirty="0"/>
              <a:t>图像压缩算法的设计方向</a:t>
            </a:r>
            <a:endParaRPr lang="en-US" altLang="zh-CN" sz="1800" dirty="0"/>
          </a:p>
          <a:p>
            <a:pPr marL="971550" lvl="2" indent="-28575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800" dirty="0"/>
              <a:t>编码冗余</a:t>
            </a:r>
            <a:endParaRPr lang="en-US" altLang="zh-CN" sz="1800" dirty="0"/>
          </a:p>
          <a:p>
            <a:pPr marL="971550" lvl="2" indent="-28575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800" dirty="0"/>
              <a:t>时间与空间冗余</a:t>
            </a:r>
            <a:endParaRPr lang="en-US" altLang="zh-CN" sz="1800" dirty="0"/>
          </a:p>
          <a:p>
            <a:pPr marL="971550" lvl="2" indent="-28575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800" dirty="0"/>
              <a:t>不相关信息（人类视觉心理冗余信息）</a:t>
            </a:r>
            <a:endParaRPr lang="en-US" altLang="zh-CN" sz="1800" dirty="0"/>
          </a:p>
          <a:p>
            <a:pPr marL="514350" lvl="1" indent="-28575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800" dirty="0"/>
              <a:t>图像压缩的好处：</a:t>
            </a:r>
            <a:endParaRPr lang="en-US" altLang="zh-CN" sz="1800" dirty="0"/>
          </a:p>
          <a:p>
            <a:pPr marL="971550" lvl="2" indent="-28575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800" dirty="0"/>
              <a:t>减少数据存储大小</a:t>
            </a:r>
            <a:endParaRPr lang="en-US" altLang="zh-CN" sz="1800" dirty="0"/>
          </a:p>
          <a:p>
            <a:pPr marL="971550" lvl="2" indent="-28575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800" dirty="0"/>
              <a:t>减少数据传输时间和消耗</a:t>
            </a:r>
            <a:endParaRPr lang="en-US" altLang="zh-CN" sz="1800" dirty="0"/>
          </a:p>
          <a:p>
            <a:pPr marL="971550" lvl="2" indent="-28575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800" dirty="0"/>
              <a:t>减少数据运算所需的内存</a:t>
            </a:r>
            <a:endParaRPr lang="en-US" altLang="zh-CN" sz="1800" dirty="0"/>
          </a:p>
          <a:p>
            <a:pPr marL="971550" lvl="2" indent="-28575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endParaRPr lang="en-US" altLang="zh-CN" sz="1800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D199F0C-7B46-C8C8-AA67-61F2C135FF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9537" y="1904474"/>
            <a:ext cx="5662299" cy="2900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3026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lvl="1" indent="-34290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800" dirty="0"/>
              <a:t>什么是图像压缩</a:t>
            </a:r>
            <a:endParaRPr lang="en-US" altLang="zh-CN" sz="28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EFCF1AC-1908-C78C-938B-68DB66512FB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7622" y="1435608"/>
            <a:ext cx="5331915" cy="4974336"/>
          </a:xfrm>
        </p:spPr>
        <p:txBody>
          <a:bodyPr>
            <a:normAutofit/>
          </a:bodyPr>
          <a:lstStyle/>
          <a:p>
            <a:pPr marL="514350" lvl="1" indent="-28575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800" dirty="0"/>
              <a:t>图像压缩的基本任务是减少</a:t>
            </a:r>
            <a:r>
              <a:rPr lang="zh-CN" altLang="en-US" sz="1800" dirty="0">
                <a:solidFill>
                  <a:srgbClr val="00B0F0"/>
                </a:solidFill>
              </a:rPr>
              <a:t>数据量</a:t>
            </a:r>
            <a:r>
              <a:rPr lang="zh-CN" altLang="en-US" sz="1800" dirty="0"/>
              <a:t>来表达</a:t>
            </a:r>
            <a:r>
              <a:rPr lang="zh-CN" altLang="en-US" sz="1800" dirty="0">
                <a:solidFill>
                  <a:srgbClr val="FF0000"/>
                </a:solidFill>
              </a:rPr>
              <a:t>信息</a:t>
            </a:r>
            <a:r>
              <a:rPr lang="zh-CN" altLang="en-US" sz="1800" dirty="0"/>
              <a:t>。</a:t>
            </a:r>
            <a:endParaRPr lang="en-US" altLang="zh-CN" sz="1800" dirty="0"/>
          </a:p>
          <a:p>
            <a:pPr marL="514350" lvl="1" indent="-28575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800" dirty="0"/>
              <a:t>图像压缩算法的设计方向</a:t>
            </a:r>
            <a:endParaRPr lang="en-US" altLang="zh-CN" sz="1800" dirty="0"/>
          </a:p>
          <a:p>
            <a:pPr marL="971550" lvl="2" indent="-28575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800" dirty="0"/>
              <a:t>编码冗余</a:t>
            </a:r>
            <a:endParaRPr lang="en-US" altLang="zh-CN" sz="1800" dirty="0"/>
          </a:p>
          <a:p>
            <a:pPr marL="971550" lvl="2" indent="-28575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800" dirty="0"/>
              <a:t>时间与空间冗余</a:t>
            </a:r>
            <a:endParaRPr lang="en-US" altLang="zh-CN" sz="1800" dirty="0"/>
          </a:p>
          <a:p>
            <a:pPr marL="971550" lvl="2" indent="-28575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800" dirty="0"/>
              <a:t>不相关信息（人类视觉心理冗余信息）</a:t>
            </a:r>
            <a:endParaRPr lang="en-US" altLang="zh-CN" sz="1800" dirty="0"/>
          </a:p>
          <a:p>
            <a:pPr marL="514350" lvl="1" indent="-28575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800" dirty="0"/>
              <a:t>图像压缩的好处：</a:t>
            </a:r>
            <a:endParaRPr lang="en-US" altLang="zh-CN" sz="1800" dirty="0"/>
          </a:p>
          <a:p>
            <a:pPr marL="971550" lvl="2" indent="-28575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800" dirty="0"/>
              <a:t>减少数据存储大小</a:t>
            </a:r>
            <a:endParaRPr lang="en-US" altLang="zh-CN" sz="1800" dirty="0"/>
          </a:p>
          <a:p>
            <a:pPr marL="971550" lvl="2" indent="-28575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800" dirty="0"/>
              <a:t>减少数据传输时间和消耗</a:t>
            </a:r>
            <a:endParaRPr lang="en-US" altLang="zh-CN" sz="1800" dirty="0"/>
          </a:p>
          <a:p>
            <a:pPr marL="971550" lvl="2" indent="-28575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800" dirty="0"/>
              <a:t>减少数据运算所需的内存</a:t>
            </a:r>
            <a:endParaRPr lang="en-US" altLang="zh-CN" sz="1800" dirty="0"/>
          </a:p>
          <a:p>
            <a:pPr marL="971550" lvl="2" indent="-28575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endParaRPr lang="en-US" altLang="zh-CN" sz="1800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D199F0C-7B46-C8C8-AA67-61F2C135FF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9537" y="1904474"/>
            <a:ext cx="5662299" cy="2900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4101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lvl="1" indent="-34290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800" dirty="0"/>
              <a:t>什么是图像压缩</a:t>
            </a:r>
            <a:endParaRPr lang="en-US" altLang="zh-CN" sz="28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EFCF1AC-1908-C78C-938B-68DB66512FB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7622" y="1435608"/>
            <a:ext cx="5331915" cy="4974336"/>
          </a:xfrm>
        </p:spPr>
        <p:txBody>
          <a:bodyPr>
            <a:normAutofit/>
          </a:bodyPr>
          <a:lstStyle/>
          <a:p>
            <a:pPr marL="514350" lvl="1" indent="-28575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800" dirty="0"/>
              <a:t>图像压缩的基本任务是减少</a:t>
            </a:r>
            <a:r>
              <a:rPr lang="zh-CN" altLang="en-US" sz="1800" dirty="0">
                <a:solidFill>
                  <a:srgbClr val="00B0F0"/>
                </a:solidFill>
              </a:rPr>
              <a:t>数据量</a:t>
            </a:r>
            <a:r>
              <a:rPr lang="zh-CN" altLang="en-US" sz="1800" dirty="0"/>
              <a:t>来表达</a:t>
            </a:r>
            <a:r>
              <a:rPr lang="zh-CN" altLang="en-US" sz="1800" dirty="0">
                <a:solidFill>
                  <a:srgbClr val="FF0000"/>
                </a:solidFill>
              </a:rPr>
              <a:t>信息</a:t>
            </a:r>
            <a:r>
              <a:rPr lang="zh-CN" altLang="en-US" sz="1800" dirty="0"/>
              <a:t>。</a:t>
            </a:r>
            <a:endParaRPr lang="en-US" altLang="zh-CN" sz="1800" dirty="0"/>
          </a:p>
          <a:p>
            <a:pPr marL="514350" lvl="1" indent="-28575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800" dirty="0"/>
              <a:t>图像压缩算法的设计方向</a:t>
            </a:r>
            <a:endParaRPr lang="en-US" altLang="zh-CN" sz="1800" dirty="0"/>
          </a:p>
          <a:p>
            <a:pPr marL="971550" lvl="2" indent="-28575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800" dirty="0"/>
              <a:t>编码冗余</a:t>
            </a:r>
            <a:endParaRPr lang="en-US" altLang="zh-CN" sz="1800" dirty="0"/>
          </a:p>
          <a:p>
            <a:pPr marL="971550" lvl="2" indent="-28575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800" dirty="0"/>
              <a:t>时间与空间冗余</a:t>
            </a:r>
            <a:endParaRPr lang="en-US" altLang="zh-CN" sz="1800" dirty="0"/>
          </a:p>
          <a:p>
            <a:pPr marL="971550" lvl="2" indent="-28575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800" dirty="0"/>
              <a:t>不相关信息（人类视觉心理冗余信息）</a:t>
            </a:r>
            <a:endParaRPr lang="en-US" altLang="zh-CN" sz="1800" dirty="0"/>
          </a:p>
          <a:p>
            <a:pPr marL="514350" lvl="1" indent="-28575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800" dirty="0"/>
              <a:t>图像压缩的好处：</a:t>
            </a:r>
            <a:endParaRPr lang="en-US" altLang="zh-CN" sz="1800" dirty="0"/>
          </a:p>
          <a:p>
            <a:pPr marL="971550" lvl="2" indent="-28575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800" dirty="0"/>
              <a:t>减少数据存储大小</a:t>
            </a:r>
            <a:endParaRPr lang="en-US" altLang="zh-CN" sz="1800" dirty="0"/>
          </a:p>
          <a:p>
            <a:pPr marL="971550" lvl="2" indent="-28575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800" dirty="0"/>
              <a:t>减少数据传输时间和消耗</a:t>
            </a:r>
            <a:endParaRPr lang="en-US" altLang="zh-CN" sz="1800" dirty="0"/>
          </a:p>
          <a:p>
            <a:pPr marL="971550" lvl="2" indent="-28575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800" dirty="0"/>
              <a:t>减少数据运算所需的内存</a:t>
            </a:r>
            <a:endParaRPr lang="en-US" altLang="zh-CN" sz="1800" dirty="0"/>
          </a:p>
          <a:p>
            <a:pPr marL="971550" lvl="2" indent="-28575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endParaRPr lang="en-US" altLang="zh-CN" sz="1800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D199F0C-7B46-C8C8-AA67-61F2C135FF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9537" y="1904474"/>
            <a:ext cx="5662299" cy="2900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720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lvl="1" indent="-34290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800" dirty="0"/>
              <a:t>我们能学到什么？</a:t>
            </a:r>
            <a:endParaRPr lang="en-US" altLang="zh-CN" sz="2800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1A81D7B1-60F5-98F5-AE1E-3C75E1070110}"/>
              </a:ext>
            </a:extLst>
          </p:cNvPr>
          <p:cNvSpPr txBox="1"/>
          <p:nvPr/>
        </p:nvSpPr>
        <p:spPr>
          <a:xfrm>
            <a:off x="4541520" y="5569808"/>
            <a:ext cx="31089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开闭操作的指纹图像滤波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CA1C8C0-6FA7-7523-76F4-1347904FF8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9680" y="1360300"/>
            <a:ext cx="4612640" cy="4137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90954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lvl="1" indent="-34290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800" dirty="0"/>
              <a:t>我们能学到什么？</a:t>
            </a:r>
            <a:endParaRPr lang="en-US" altLang="zh-CN" sz="2800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1A81D7B1-60F5-98F5-AE1E-3C75E1070110}"/>
              </a:ext>
            </a:extLst>
          </p:cNvPr>
          <p:cNvSpPr txBox="1"/>
          <p:nvPr/>
        </p:nvSpPr>
        <p:spPr>
          <a:xfrm>
            <a:off x="4541520" y="4671175"/>
            <a:ext cx="31089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基于形态学的文字识别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B5D3FDE-C757-AB01-84D4-355EE32EB4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4240" y="2264913"/>
            <a:ext cx="6027381" cy="2328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4157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lvl="1" indent="-34290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800" dirty="0"/>
              <a:t>我们能学到什么？</a:t>
            </a:r>
            <a:endParaRPr lang="en-US" altLang="zh-CN" sz="2800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1A81D7B1-60F5-98F5-AE1E-3C75E1070110}"/>
              </a:ext>
            </a:extLst>
          </p:cNvPr>
          <p:cNvSpPr txBox="1"/>
          <p:nvPr/>
        </p:nvSpPr>
        <p:spPr>
          <a:xfrm>
            <a:off x="5049520" y="3429000"/>
            <a:ext cx="31089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。。。。。。</a:t>
            </a:r>
          </a:p>
        </p:txBody>
      </p:sp>
    </p:spTree>
    <p:extLst>
      <p:ext uri="{BB962C8B-B14F-4D97-AF65-F5344CB8AC3E}">
        <p14:creationId xmlns:p14="http://schemas.microsoft.com/office/powerpoint/2010/main" val="30392540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lvl="1" indent="-34290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800" dirty="0"/>
              <a:t>基于形态学的数字图像处理介绍</a:t>
            </a:r>
            <a:endParaRPr lang="en-US" altLang="zh-CN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3DB1E9E-898E-7054-6FAC-A6876790A8D0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21207" y="1435608"/>
                <a:ext cx="5473193" cy="5117592"/>
              </a:xfrm>
            </p:spPr>
            <p:txBody>
              <a:bodyPr>
                <a:norm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zh-CN" altLang="en-US" sz="1800" dirty="0"/>
                  <a:t>图像形态学是一组应用于</a:t>
                </a:r>
                <a:r>
                  <a:rPr lang="zh-CN" altLang="en-US" sz="1800" dirty="0">
                    <a:solidFill>
                      <a:srgbClr val="FF0000"/>
                    </a:solidFill>
                  </a:rPr>
                  <a:t>改变图像形状</a:t>
                </a:r>
                <a:r>
                  <a:rPr lang="zh-CN" altLang="en-US" sz="1800" dirty="0"/>
                  <a:t>的操作。</a:t>
                </a:r>
                <a:endParaRPr lang="en-US" altLang="zh-CN" sz="18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zh-CN" altLang="en-US" sz="1800" dirty="0"/>
                  <a:t>形态学常常用于黑白图像，</a:t>
                </a:r>
                <a:r>
                  <a:rPr lang="zh-CN" altLang="en-US" sz="1800" dirty="0">
                    <a:solidFill>
                      <a:srgbClr val="FF0000"/>
                    </a:solidFill>
                  </a:rPr>
                  <a:t>一般来说 ‘</a:t>
                </a:r>
                <a:r>
                  <a:rPr lang="en-US" altLang="zh-CN" sz="1800" dirty="0">
                    <a:solidFill>
                      <a:srgbClr val="FF0000"/>
                    </a:solidFill>
                  </a:rPr>
                  <a:t>0</a:t>
                </a:r>
                <a:r>
                  <a:rPr lang="zh-CN" altLang="en-US" sz="1800" dirty="0">
                    <a:solidFill>
                      <a:srgbClr val="FF0000"/>
                    </a:solidFill>
                  </a:rPr>
                  <a:t>’ 代表背景图， ‘</a:t>
                </a:r>
                <a:r>
                  <a:rPr lang="en-US" altLang="zh-CN" sz="1800" dirty="0">
                    <a:solidFill>
                      <a:srgbClr val="FF0000"/>
                    </a:solidFill>
                  </a:rPr>
                  <a:t>1</a:t>
                </a:r>
                <a:r>
                  <a:rPr lang="zh-CN" altLang="en-US" sz="1800" dirty="0">
                    <a:solidFill>
                      <a:srgbClr val="FF0000"/>
                    </a:solidFill>
                  </a:rPr>
                  <a:t>’ 代表前景图</a:t>
                </a:r>
                <a:r>
                  <a:rPr lang="zh-CN" altLang="en-US" sz="1800" dirty="0"/>
                  <a:t>。</a:t>
                </a:r>
                <a:endParaRPr lang="en-US" altLang="zh-CN" sz="18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zh-CN" altLang="en-US" sz="1800" dirty="0"/>
                  <a:t>图像形态学操作是一种</a:t>
                </a:r>
                <a:r>
                  <a:rPr lang="zh-CN" altLang="en-US" sz="1800" dirty="0">
                    <a:solidFill>
                      <a:srgbClr val="FF0000"/>
                    </a:solidFill>
                  </a:rPr>
                  <a:t>块到像素</a:t>
                </a:r>
                <a:r>
                  <a:rPr lang="zh-CN" altLang="en-US" sz="1800" dirty="0"/>
                  <a:t>的映射。</a:t>
                </a:r>
                <a:endParaRPr lang="en-US" altLang="zh-CN" sz="18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zh-CN" altLang="en-US" sz="1800" dirty="0"/>
                  <a:t>图像形态学的算子称为</a:t>
                </a:r>
                <a:r>
                  <a:rPr lang="zh-CN" altLang="en-US" sz="1800" dirty="0">
                    <a:solidFill>
                      <a:srgbClr val="FF0000"/>
                    </a:solidFill>
                  </a:rPr>
                  <a:t>结构元。</a:t>
                </a:r>
                <a:endParaRPr lang="en-US" altLang="zh-CN" sz="1800" dirty="0">
                  <a:solidFill>
                    <a:srgbClr val="FF0000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180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altLang="zh-CN" sz="1800" dirty="0"/>
                  <a:t> </a:t>
                </a:r>
                <a:r>
                  <a:rPr lang="zh-CN" altLang="en-US" sz="1800" dirty="0"/>
                  <a:t>为图像集合，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800" dirty="0">
                        <a:latin typeface="Cambria Math" panose="02040503050406030204" pitchFamily="18" charset="0"/>
                      </a:rPr>
                      <m:t>B</m:t>
                    </m:r>
                  </m:oMath>
                </a14:m>
                <a:r>
                  <a:rPr lang="en-US" altLang="zh-CN" sz="1800" dirty="0"/>
                  <a:t> </a:t>
                </a:r>
                <a:r>
                  <a:rPr lang="zh-CN" altLang="en-US" sz="1800" dirty="0"/>
                  <a:t>为结构元（集合），数学形态学运算是用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800" dirty="0">
                        <a:latin typeface="Cambria Math" panose="02040503050406030204" pitchFamily="18" charset="0"/>
                      </a:rPr>
                      <m:t>B</m:t>
                    </m:r>
                  </m:oMath>
                </a14:m>
                <a:r>
                  <a:rPr lang="zh-CN" altLang="en-US" sz="1800" dirty="0"/>
                  <a:t>对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800" dirty="0">
                        <a:latin typeface="Cambria Math" panose="02040503050406030204" pitchFamily="18" charset="0"/>
                      </a:rPr>
                      <m:t>A</m:t>
                    </m:r>
                  </m:oMath>
                </a14:m>
                <a:r>
                  <a:rPr lang="en-US" altLang="zh-CN" sz="1800" dirty="0"/>
                  <a:t> </a:t>
                </a:r>
                <a:r>
                  <a:rPr lang="zh-CN" altLang="en-US" sz="1800" dirty="0"/>
                  <a:t>进行操作；结构元要素要指定一个原点（参考点），且一般比图像小。</a:t>
                </a:r>
                <a:endParaRPr lang="en-US" altLang="zh-CN" sz="1800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3DB1E9E-898E-7054-6FAC-A6876790A8D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21207" y="1435608"/>
                <a:ext cx="5473193" cy="5117592"/>
              </a:xfrm>
              <a:blipFill>
                <a:blip r:embed="rId2"/>
                <a:stretch>
                  <a:fillRect l="-668" r="-100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8634E11A-5725-3AC2-BD41-6DE91E7362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321308"/>
            <a:ext cx="5629446" cy="214836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AFB4EE5-6303-8A3F-EACE-6D9B9A2F69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635856"/>
            <a:ext cx="4226558" cy="2774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834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lvl="1" indent="-34290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800" dirty="0"/>
              <a:t>腐蚀运算的定义</a:t>
            </a:r>
            <a:endParaRPr lang="en-US" altLang="zh-CN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3DB1E9E-898E-7054-6FAC-A6876790A8D0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21207" y="1435608"/>
                <a:ext cx="5473193" cy="5117592"/>
              </a:xfrm>
            </p:spPr>
            <p:txBody>
              <a:bodyPr>
                <a:norm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zh-CN" altLang="en-US" sz="1800" dirty="0">
                    <a:solidFill>
                      <a:schemeClr val="tx1"/>
                    </a:solidFill>
                  </a:rPr>
                  <a:t>腐蚀运算的数学定义为：</a:t>
                </a:r>
                <a:endParaRPr lang="en-US" altLang="zh-CN" sz="180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zh-CN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⊖</m:t>
                      </m:r>
                      <m:r>
                        <a:rPr lang="en-US" altLang="zh-CN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en-US" altLang="zh-CN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|"/>
                          <m:ctrlPr>
                            <a:rPr lang="en-US" altLang="zh-C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sSub>
                        <m:sSubPr>
                          <m:ctrlPr>
                            <a:rPr lang="en-US" altLang="zh-C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altLang="zh-CN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e>
                        <m:sub>
                          <m:r>
                            <a:rPr lang="en-US" altLang="zh-C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altLang="zh-CN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⊆</m:t>
                      </m:r>
                      <m:r>
                        <a:rPr lang="en-US" altLang="zh-CN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en-US" altLang="zh-CN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altLang="zh-CN" sz="1800" dirty="0">
                  <a:solidFill>
                    <a:schemeClr val="tx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zh-CN" altLang="en-US" sz="1800" dirty="0">
                    <a:solidFill>
                      <a:schemeClr val="tx1"/>
                    </a:solidFill>
                  </a:rPr>
                  <a:t>数学解释让结构元 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altLang="zh-CN" sz="1800" dirty="0">
                    <a:solidFill>
                      <a:schemeClr val="tx1"/>
                    </a:solidFill>
                  </a:rPr>
                  <a:t> </a:t>
                </a:r>
                <a:r>
                  <a:rPr lang="zh-CN" altLang="en-US" sz="1800" dirty="0">
                    <a:solidFill>
                      <a:schemeClr val="tx1"/>
                    </a:solidFill>
                  </a:rPr>
                  <a:t>在图像</a:t>
                </a:r>
                <a14:m>
                  <m:oMath xmlns:m="http://schemas.openxmlformats.org/officeDocument/2006/math">
                    <m:r>
                      <a:rPr lang="en-US" altLang="zh-CN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en-US" sz="1800" dirty="0">
                    <a:solidFill>
                      <a:schemeClr val="tx1"/>
                    </a:solidFill>
                  </a:rPr>
                  <a:t>上移动，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r>
                      <a:rPr lang="zh-CN" alt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完全</m:t>
                    </m:r>
                  </m:oMath>
                </a14:m>
                <a:r>
                  <a:rPr lang="zh-CN" altLang="en-US" sz="1800" dirty="0">
                    <a:solidFill>
                      <a:schemeClr val="tx1"/>
                    </a:solidFill>
                  </a:rPr>
                  <a:t>在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A</m:t>
                    </m:r>
                  </m:oMath>
                </a14:m>
                <a:r>
                  <a:rPr lang="zh-CN" altLang="en-US" sz="1800" dirty="0">
                    <a:solidFill>
                      <a:schemeClr val="tx1"/>
                    </a:solidFill>
                  </a:rPr>
                  <a:t>中的所有 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zh-CN" sz="1800" dirty="0">
                    <a:solidFill>
                      <a:schemeClr val="tx1"/>
                    </a:solidFill>
                  </a:rPr>
                  <a:t> </a:t>
                </a:r>
                <a:r>
                  <a:rPr lang="zh-CN" altLang="en-US" sz="1800" dirty="0">
                    <a:solidFill>
                      <a:schemeClr val="tx1"/>
                    </a:solidFill>
                  </a:rPr>
                  <a:t>的集合。</a:t>
                </a:r>
                <a:endParaRPr lang="en-US" altLang="zh-CN" sz="1800" dirty="0">
                  <a:solidFill>
                    <a:schemeClr val="tx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zh-CN" altLang="en-US" sz="1800" dirty="0">
                    <a:solidFill>
                      <a:srgbClr val="D24726"/>
                    </a:solidFill>
                  </a:rPr>
                  <a:t>某种意义上，形态学操作有点类似于之前学过的卷积运算，只不过卷积是</a:t>
                </a:r>
                <a14:m>
                  <m:oMath xmlns:m="http://schemas.openxmlformats.org/officeDocument/2006/math">
                    <m:r>
                      <a:rPr lang="zh-CN" altLang="en-US" sz="1800" i="1" dirty="0">
                        <a:solidFill>
                          <a:srgbClr val="D24726"/>
                        </a:solidFill>
                        <a:latin typeface="Cambria Math" panose="02040503050406030204" pitchFamily="18" charset="0"/>
                      </a:rPr>
                      <m:t>线性</m:t>
                    </m:r>
                  </m:oMath>
                </a14:m>
                <a:r>
                  <a:rPr lang="zh-CN" altLang="en-US" sz="1800" dirty="0">
                    <a:solidFill>
                      <a:srgbClr val="D24726"/>
                    </a:solidFill>
                  </a:rPr>
                  <a:t>运算，腐蚀运算是逻辑运算，非线性的。</a:t>
                </a:r>
                <a:endParaRPr lang="en-US" altLang="zh-CN" sz="1800" dirty="0">
                  <a:solidFill>
                    <a:srgbClr val="D24726"/>
                  </a:solidFill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3DB1E9E-898E-7054-6FAC-A6876790A8D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21207" y="1435608"/>
                <a:ext cx="5473193" cy="5117592"/>
              </a:xfrm>
              <a:blipFill>
                <a:blip r:embed="rId2"/>
                <a:stretch>
                  <a:fillRect l="-66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框 6">
            <a:extLst>
              <a:ext uri="{FF2B5EF4-FFF2-40B4-BE49-F238E27FC236}">
                <a16:creationId xmlns:a16="http://schemas.microsoft.com/office/drawing/2014/main" id="{CFBC3A1D-A324-0F0E-C1F2-8D155B3108AA}"/>
              </a:ext>
            </a:extLst>
          </p:cNvPr>
          <p:cNvSpPr txBox="1"/>
          <p:nvPr/>
        </p:nvSpPr>
        <p:spPr>
          <a:xfrm>
            <a:off x="8101744" y="3365633"/>
            <a:ext cx="31089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腐蚀操作的一维形式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50C99746-C195-744C-2775-338FE3037B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1225" y="1435608"/>
            <a:ext cx="4916966" cy="1856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1784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图像压缩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3DB1E9E-898E-7054-6FAC-A6876790A8D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7622" y="1435608"/>
            <a:ext cx="5331915" cy="4974336"/>
          </a:xfrm>
        </p:spPr>
        <p:txBody>
          <a:bodyPr>
            <a:normAutofit/>
          </a:bodyPr>
          <a:lstStyle/>
          <a:p>
            <a:pPr marL="571500" lvl="1" indent="-34290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800" dirty="0"/>
              <a:t>图像压缩介绍</a:t>
            </a:r>
            <a:endParaRPr lang="en-US" altLang="zh-CN" sz="1800" dirty="0"/>
          </a:p>
          <a:p>
            <a:pPr marL="571500" lvl="1" indent="-34290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800" dirty="0"/>
              <a:t>有损压缩与无损压缩的概念</a:t>
            </a:r>
            <a:endParaRPr lang="en-US" altLang="zh-CN" sz="1800" dirty="0"/>
          </a:p>
          <a:p>
            <a:pPr marL="571500" lvl="1" indent="-34290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800" dirty="0"/>
              <a:t>几种数据冗余</a:t>
            </a:r>
            <a:endParaRPr lang="en-US" altLang="zh-CN" sz="1800" dirty="0"/>
          </a:p>
          <a:p>
            <a:pPr marL="571500" lvl="1" indent="-34290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800" dirty="0"/>
              <a:t>固定长度编码</a:t>
            </a:r>
            <a:endParaRPr lang="en-US" altLang="zh-CN" sz="1800" dirty="0"/>
          </a:p>
          <a:p>
            <a:pPr marL="571500" lvl="1" indent="-34290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800" dirty="0"/>
              <a:t>变长编码</a:t>
            </a:r>
            <a:endParaRPr lang="en-US" altLang="zh-CN" sz="1800" dirty="0"/>
          </a:p>
          <a:p>
            <a:pPr marL="571500" lvl="1" indent="-34290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800" dirty="0"/>
              <a:t>像素间冗余</a:t>
            </a:r>
            <a:endParaRPr lang="en-US" altLang="zh-CN" sz="1800" dirty="0"/>
          </a:p>
          <a:p>
            <a:pPr marL="571500" lvl="1" indent="-34290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800" dirty="0"/>
              <a:t>预测编码</a:t>
            </a:r>
            <a:endParaRPr lang="en-US" altLang="zh-CN" sz="1800" dirty="0"/>
          </a:p>
          <a:p>
            <a:pPr marL="571500" lvl="1" indent="-34290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800" dirty="0"/>
              <a:t>心理视觉冗余</a:t>
            </a:r>
            <a:endParaRPr lang="en-US" altLang="zh-CN" sz="1800" dirty="0"/>
          </a:p>
          <a:p>
            <a:pPr marL="571500" lvl="1" indent="-34290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800" dirty="0"/>
              <a:t>变换域编码</a:t>
            </a:r>
            <a:endParaRPr lang="en-US" altLang="zh-CN" sz="1800" dirty="0"/>
          </a:p>
          <a:p>
            <a:pPr marL="571500" lvl="1" indent="-34290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/>
              <a:t>JPEG</a:t>
            </a:r>
            <a:r>
              <a:rPr lang="zh-CN" altLang="en-US" sz="1800" dirty="0"/>
              <a:t>压缩步骤与原理</a:t>
            </a:r>
            <a:endParaRPr lang="en-US" altLang="zh-CN" sz="1800" dirty="0"/>
          </a:p>
        </p:txBody>
      </p:sp>
    </p:spTree>
    <p:extLst>
      <p:ext uri="{BB962C8B-B14F-4D97-AF65-F5344CB8AC3E}">
        <p14:creationId xmlns:p14="http://schemas.microsoft.com/office/powerpoint/2010/main" val="4812519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lvl="1" indent="-34290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800" dirty="0"/>
              <a:t>腐蚀运算的二维形式 </a:t>
            </a:r>
            <a:r>
              <a:rPr lang="en-US" altLang="zh-CN" sz="2800" dirty="0">
                <a:solidFill>
                  <a:srgbClr val="FF0000"/>
                </a:solidFill>
              </a:rPr>
              <a:t>(</a:t>
            </a:r>
            <a:r>
              <a:rPr lang="zh-CN" altLang="en-US" sz="2800" dirty="0">
                <a:solidFill>
                  <a:srgbClr val="FF0000"/>
                </a:solidFill>
              </a:rPr>
              <a:t>重点</a:t>
            </a:r>
            <a:r>
              <a:rPr lang="en-US" altLang="zh-CN" sz="2800" dirty="0">
                <a:solidFill>
                  <a:srgbClr val="FF0000"/>
                </a:solidFill>
              </a:rPr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3DB1E9E-898E-7054-6FAC-A6876790A8D0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21206" y="1435608"/>
                <a:ext cx="11063295" cy="834626"/>
              </a:xfrm>
            </p:spPr>
            <p:txBody>
              <a:bodyPr>
                <a:no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zh-CN" altLang="en-US" sz="2400" dirty="0">
                    <a:solidFill>
                      <a:schemeClr val="tx1"/>
                    </a:solidFill>
                  </a:rPr>
                  <a:t>例题：假设我们采用零填充方式，结构元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altLang="zh-CN" sz="2400" dirty="0">
                    <a:solidFill>
                      <a:schemeClr val="tx1"/>
                    </a:solidFill>
                  </a:rPr>
                  <a:t> </a:t>
                </a:r>
                <a:r>
                  <a:rPr lang="zh-CN" altLang="en-US" sz="2400" dirty="0">
                    <a:solidFill>
                      <a:schemeClr val="tx1"/>
                    </a:solidFill>
                  </a:rPr>
                  <a:t>和 图像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altLang="zh-CN" sz="2400" dirty="0">
                    <a:solidFill>
                      <a:schemeClr val="tx1"/>
                    </a:solidFill>
                  </a:rPr>
                  <a:t> </a:t>
                </a:r>
                <a:r>
                  <a:rPr lang="zh-CN" altLang="en-US" sz="2400" dirty="0">
                    <a:solidFill>
                      <a:schemeClr val="tx1"/>
                    </a:solidFill>
                  </a:rPr>
                  <a:t>定义如下。用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altLang="zh-CN" sz="2400" dirty="0">
                    <a:solidFill>
                      <a:schemeClr val="tx1"/>
                    </a:solidFill>
                  </a:rPr>
                  <a:t> </a:t>
                </a:r>
                <a:r>
                  <a:rPr lang="zh-CN" altLang="en-US" sz="2400" dirty="0">
                    <a:solidFill>
                      <a:schemeClr val="tx1"/>
                    </a:solidFill>
                  </a:rPr>
                  <a:t>对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altLang="zh-CN" sz="2400" dirty="0">
                    <a:solidFill>
                      <a:schemeClr val="tx1"/>
                    </a:solidFill>
                  </a:rPr>
                  <a:t> </a:t>
                </a:r>
                <a:r>
                  <a:rPr lang="zh-CN" altLang="en-US" sz="2400" dirty="0">
                    <a:solidFill>
                      <a:schemeClr val="tx1"/>
                    </a:solidFill>
                  </a:rPr>
                  <a:t>做腐蚀操作，会得到什么结果？</a:t>
                </a:r>
                <a:endParaRPr lang="en-US" altLang="zh-CN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3DB1E9E-898E-7054-6FAC-A6876790A8D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21206" y="1435608"/>
                <a:ext cx="11063295" cy="834626"/>
              </a:xfrm>
              <a:blipFill>
                <a:blip r:embed="rId2"/>
                <a:stretch>
                  <a:fillRect l="-716" b="-5220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>
            <a:extLst>
              <a:ext uri="{FF2B5EF4-FFF2-40B4-BE49-F238E27FC236}">
                <a16:creationId xmlns:a16="http://schemas.microsoft.com/office/drawing/2014/main" id="{63782D37-3461-333C-5673-26B28162CB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7356" y="2705363"/>
            <a:ext cx="5691177" cy="3382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5113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lvl="1" indent="-34290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800" dirty="0"/>
              <a:t>腐蚀运算的编程实例</a:t>
            </a:r>
            <a:endParaRPr lang="en-US" altLang="zh-CN" sz="2800" dirty="0"/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8D7CF264-DD79-BE3D-3084-6EBA20529448}"/>
              </a:ext>
            </a:extLst>
          </p:cNvPr>
          <p:cNvSpPr>
            <a:spLocks noGrp="1" noChangeArrowheads="1"/>
          </p:cNvSpPr>
          <p:nvPr>
            <p:ph sz="quarter" idx="10"/>
          </p:nvPr>
        </p:nvSpPr>
        <p:spPr bwMode="auto">
          <a:xfrm>
            <a:off x="592783" y="1741567"/>
            <a:ext cx="4622450" cy="216982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from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skimage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import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morphology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import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numpy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as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np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se = np.ones((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3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3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)).astype(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'uint8'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f = np.array([[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0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0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0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0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],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      [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0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0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0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0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],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      [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0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0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0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0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0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],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      [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0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0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0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0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0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0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],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      [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0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0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],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      [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0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0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0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0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0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],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      [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0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0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],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      [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0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]])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out = morphology.erosion(f, se)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print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(out)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BADC45A-2197-3639-B5C9-1E1217D0E2A8}"/>
              </a:ext>
            </a:extLst>
          </p:cNvPr>
          <p:cNvSpPr txBox="1"/>
          <p:nvPr/>
        </p:nvSpPr>
        <p:spPr>
          <a:xfrm>
            <a:off x="521207" y="4435849"/>
            <a:ext cx="1957132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dirty="0"/>
              <a:t>[[0 0 </a:t>
            </a:r>
            <a:r>
              <a:rPr lang="zh-CN" altLang="en-US" sz="1400" dirty="0">
                <a:solidFill>
                  <a:srgbClr val="FF0000"/>
                </a:solidFill>
              </a:rPr>
              <a:t>1 1 </a:t>
            </a:r>
            <a:r>
              <a:rPr lang="zh-CN" altLang="en-US" sz="1400" dirty="0"/>
              <a:t>0 0 0 0]</a:t>
            </a:r>
          </a:p>
          <a:p>
            <a:r>
              <a:rPr lang="zh-CN" altLang="en-US" sz="1400" dirty="0"/>
              <a:t> [0 0 0 </a:t>
            </a:r>
            <a:r>
              <a:rPr lang="zh-CN" altLang="en-US" sz="1400" dirty="0">
                <a:solidFill>
                  <a:schemeClr val="accent1"/>
                </a:solidFill>
              </a:rPr>
              <a:t>1</a:t>
            </a:r>
            <a:r>
              <a:rPr lang="zh-CN" altLang="en-US" sz="1400" dirty="0"/>
              <a:t> 0 0 0 0]</a:t>
            </a:r>
          </a:p>
          <a:p>
            <a:r>
              <a:rPr lang="zh-CN" altLang="en-US" sz="1400" dirty="0"/>
              <a:t> [0 0 0 0 0 0 0 0]</a:t>
            </a:r>
          </a:p>
          <a:p>
            <a:r>
              <a:rPr lang="zh-CN" altLang="en-US" sz="1400" dirty="0"/>
              <a:t> [0 0 0 0 0 0 0 0]</a:t>
            </a:r>
          </a:p>
          <a:p>
            <a:r>
              <a:rPr lang="zh-CN" altLang="en-US" sz="1400" dirty="0"/>
              <a:t> [0 0 0 0 0 0 0 0]</a:t>
            </a:r>
          </a:p>
          <a:p>
            <a:r>
              <a:rPr lang="zh-CN" altLang="en-US" sz="1400" dirty="0"/>
              <a:t> [0 0 0 0 0 0 0 0]</a:t>
            </a:r>
          </a:p>
          <a:p>
            <a:r>
              <a:rPr lang="zh-CN" altLang="en-US" sz="1400" dirty="0"/>
              <a:t> [0 0 0 0 0 0 0 0]</a:t>
            </a:r>
          </a:p>
          <a:p>
            <a:r>
              <a:rPr lang="zh-CN" altLang="en-US" sz="1400" dirty="0"/>
              <a:t> [0 0 </a:t>
            </a:r>
            <a:r>
              <a:rPr lang="zh-CN" altLang="en-US" sz="1400" dirty="0">
                <a:solidFill>
                  <a:srgbClr val="FF0000"/>
                </a:solidFill>
              </a:rPr>
              <a:t>1 1 1 1 </a:t>
            </a:r>
            <a:r>
              <a:rPr lang="zh-CN" altLang="en-US" sz="1400" dirty="0"/>
              <a:t>0 0]]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3128B03-3981-68F9-0A77-8953939CEFFD}"/>
              </a:ext>
            </a:extLst>
          </p:cNvPr>
          <p:cNvSpPr txBox="1"/>
          <p:nvPr/>
        </p:nvSpPr>
        <p:spPr>
          <a:xfrm>
            <a:off x="3587076" y="4435849"/>
            <a:ext cx="1957132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dirty="0"/>
              <a:t>[[0 0 </a:t>
            </a:r>
            <a:r>
              <a:rPr lang="en-US" altLang="zh-CN" sz="1400" dirty="0">
                <a:solidFill>
                  <a:srgbClr val="FF0000"/>
                </a:solidFill>
              </a:rPr>
              <a:t>0</a:t>
            </a:r>
            <a:r>
              <a:rPr lang="zh-CN" altLang="en-US" sz="1400" dirty="0">
                <a:solidFill>
                  <a:srgbClr val="FF0000"/>
                </a:solidFill>
              </a:rPr>
              <a:t> </a:t>
            </a:r>
            <a:r>
              <a:rPr lang="en-US" altLang="zh-CN" sz="1400" dirty="0">
                <a:solidFill>
                  <a:srgbClr val="FF0000"/>
                </a:solidFill>
              </a:rPr>
              <a:t>0</a:t>
            </a:r>
            <a:r>
              <a:rPr lang="zh-CN" altLang="en-US" sz="1400" dirty="0">
                <a:solidFill>
                  <a:srgbClr val="FF0000"/>
                </a:solidFill>
              </a:rPr>
              <a:t> </a:t>
            </a:r>
            <a:r>
              <a:rPr lang="zh-CN" altLang="en-US" sz="1400" dirty="0"/>
              <a:t>0 0 0 0]</a:t>
            </a:r>
          </a:p>
          <a:p>
            <a:r>
              <a:rPr lang="zh-CN" altLang="en-US" sz="1400" dirty="0"/>
              <a:t> [0 0 0 </a:t>
            </a:r>
            <a:r>
              <a:rPr lang="zh-CN" altLang="en-US" sz="1400" dirty="0">
                <a:solidFill>
                  <a:schemeClr val="accent1"/>
                </a:solidFill>
              </a:rPr>
              <a:t>1</a:t>
            </a:r>
            <a:r>
              <a:rPr lang="zh-CN" altLang="en-US" sz="1400" dirty="0"/>
              <a:t> 0 0 0 0]</a:t>
            </a:r>
          </a:p>
          <a:p>
            <a:r>
              <a:rPr lang="zh-CN" altLang="en-US" sz="1400" dirty="0"/>
              <a:t> [0 0 0 0 0 0 0 0]</a:t>
            </a:r>
          </a:p>
          <a:p>
            <a:r>
              <a:rPr lang="zh-CN" altLang="en-US" sz="1400" dirty="0"/>
              <a:t> [0 0 0 0 0 0 0 0]</a:t>
            </a:r>
          </a:p>
          <a:p>
            <a:r>
              <a:rPr lang="zh-CN" altLang="en-US" sz="1400" dirty="0"/>
              <a:t> [0 0 0 0 0 0 0 0]</a:t>
            </a:r>
          </a:p>
          <a:p>
            <a:r>
              <a:rPr lang="zh-CN" altLang="en-US" sz="1400" dirty="0"/>
              <a:t> [0 0 0 0 0 0 0 0]</a:t>
            </a:r>
          </a:p>
          <a:p>
            <a:r>
              <a:rPr lang="zh-CN" altLang="en-US" sz="1400" dirty="0"/>
              <a:t> [0 0 0 0 0 0 0 0]</a:t>
            </a:r>
          </a:p>
          <a:p>
            <a:r>
              <a:rPr lang="zh-CN" altLang="en-US" sz="1400" dirty="0"/>
              <a:t> [0 0 </a:t>
            </a:r>
            <a:r>
              <a:rPr lang="en-US" altLang="zh-CN" sz="1400" dirty="0">
                <a:solidFill>
                  <a:srgbClr val="FF0000"/>
                </a:solidFill>
              </a:rPr>
              <a:t>0 0</a:t>
            </a:r>
            <a:r>
              <a:rPr lang="zh-CN" altLang="en-US" sz="1400" dirty="0">
                <a:solidFill>
                  <a:srgbClr val="FF0000"/>
                </a:solidFill>
              </a:rPr>
              <a:t> </a:t>
            </a:r>
            <a:r>
              <a:rPr lang="en-US" altLang="zh-CN" sz="1400" dirty="0">
                <a:solidFill>
                  <a:srgbClr val="FF0000"/>
                </a:solidFill>
              </a:rPr>
              <a:t>0</a:t>
            </a:r>
            <a:r>
              <a:rPr lang="zh-CN" altLang="en-US" sz="1400" dirty="0">
                <a:solidFill>
                  <a:srgbClr val="FF0000"/>
                </a:solidFill>
              </a:rPr>
              <a:t> </a:t>
            </a:r>
            <a:r>
              <a:rPr lang="en-US" altLang="zh-CN" sz="1400" dirty="0">
                <a:solidFill>
                  <a:srgbClr val="FF0000"/>
                </a:solidFill>
              </a:rPr>
              <a:t>0</a:t>
            </a:r>
            <a:r>
              <a:rPr lang="zh-CN" altLang="en-US" sz="1400" dirty="0">
                <a:solidFill>
                  <a:srgbClr val="FF0000"/>
                </a:solidFill>
              </a:rPr>
              <a:t> </a:t>
            </a:r>
            <a:r>
              <a:rPr lang="zh-CN" altLang="en-US" sz="1400" dirty="0"/>
              <a:t>0 0]]</a:t>
            </a:r>
          </a:p>
        </p:txBody>
      </p:sp>
      <p:sp>
        <p:nvSpPr>
          <p:cNvPr id="11" name="不等号 10">
            <a:extLst>
              <a:ext uri="{FF2B5EF4-FFF2-40B4-BE49-F238E27FC236}">
                <a16:creationId xmlns:a16="http://schemas.microsoft.com/office/drawing/2014/main" id="{3EF3D09B-2597-DC4E-1CD9-6CEAC0806B34}"/>
              </a:ext>
            </a:extLst>
          </p:cNvPr>
          <p:cNvSpPr/>
          <p:nvPr/>
        </p:nvSpPr>
        <p:spPr>
          <a:xfrm>
            <a:off x="2093661" y="5019740"/>
            <a:ext cx="1336916" cy="504497"/>
          </a:xfrm>
          <a:prstGeom prst="mathNot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13" name="图形 12" descr="问号 纯色填充">
            <a:extLst>
              <a:ext uri="{FF2B5EF4-FFF2-40B4-BE49-F238E27FC236}">
                <a16:creationId xmlns:a16="http://schemas.microsoft.com/office/drawing/2014/main" id="{067855A9-8A1A-B08A-31F2-9EDE5E2568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41126" y="5019740"/>
            <a:ext cx="914400" cy="914400"/>
          </a:xfrm>
          <a:prstGeom prst="rect">
            <a:avLst/>
          </a:prstGeom>
        </p:spPr>
      </p:pic>
      <p:pic>
        <p:nvPicPr>
          <p:cNvPr id="15" name="图形 14" descr="问号 纯色填充">
            <a:extLst>
              <a:ext uri="{FF2B5EF4-FFF2-40B4-BE49-F238E27FC236}">
                <a16:creationId xmlns:a16="http://schemas.microsoft.com/office/drawing/2014/main" id="{A08522C6-1CCD-BCBA-B58E-607E1ECABF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49746" y="4814788"/>
            <a:ext cx="914400" cy="914400"/>
          </a:xfrm>
          <a:prstGeom prst="rect">
            <a:avLst/>
          </a:prstGeom>
        </p:spPr>
      </p:pic>
      <p:pic>
        <p:nvPicPr>
          <p:cNvPr id="16" name="图形 15" descr="问号 纯色填充">
            <a:extLst>
              <a:ext uri="{FF2B5EF4-FFF2-40B4-BE49-F238E27FC236}">
                <a16:creationId xmlns:a16="http://schemas.microsoft.com/office/drawing/2014/main" id="{40E0F409-7F87-B1B3-385F-3060412B0B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78639" y="2617898"/>
            <a:ext cx="914400" cy="914400"/>
          </a:xfrm>
          <a:prstGeom prst="rect">
            <a:avLst/>
          </a:prstGeom>
        </p:spPr>
      </p:pic>
      <p:pic>
        <p:nvPicPr>
          <p:cNvPr id="17" name="图形 16" descr="问号 纯色填充">
            <a:extLst>
              <a:ext uri="{FF2B5EF4-FFF2-40B4-BE49-F238E27FC236}">
                <a16:creationId xmlns:a16="http://schemas.microsoft.com/office/drawing/2014/main" id="{25509CD2-C35A-BB38-93DA-4C1DE535CC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72191" y="3650422"/>
            <a:ext cx="914400" cy="914400"/>
          </a:xfrm>
          <a:prstGeom prst="rect">
            <a:avLst/>
          </a:prstGeom>
        </p:spPr>
      </p:pic>
      <p:pic>
        <p:nvPicPr>
          <p:cNvPr id="18" name="图形 17" descr="问号 纯色填充">
            <a:extLst>
              <a:ext uri="{FF2B5EF4-FFF2-40B4-BE49-F238E27FC236}">
                <a16:creationId xmlns:a16="http://schemas.microsoft.com/office/drawing/2014/main" id="{02AC16E2-6448-D663-E0A4-7B2B42159A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49362" y="3454192"/>
            <a:ext cx="914400" cy="914400"/>
          </a:xfrm>
          <a:prstGeom prst="rect">
            <a:avLst/>
          </a:prstGeom>
        </p:spPr>
      </p:pic>
      <p:pic>
        <p:nvPicPr>
          <p:cNvPr id="19" name="图形 18" descr="问号 纯色填充">
            <a:extLst>
              <a:ext uri="{FF2B5EF4-FFF2-40B4-BE49-F238E27FC236}">
                <a16:creationId xmlns:a16="http://schemas.microsoft.com/office/drawing/2014/main" id="{DEE1615B-D169-8563-7BB5-12786997DC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50890" y="191207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4963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lvl="1" indent="-34290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800" dirty="0"/>
              <a:t>腐蚀运算的编程实例</a:t>
            </a:r>
            <a:endParaRPr lang="en-US" altLang="zh-CN" sz="2800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08E665CA-D8CE-BFAF-0CCE-92705C6FF4C9}"/>
              </a:ext>
            </a:extLst>
          </p:cNvPr>
          <p:cNvSpPr>
            <a:spLocks noGrp="1" noChangeArrowheads="1"/>
          </p:cNvSpPr>
          <p:nvPr>
            <p:ph sz="quarter" idx="10"/>
          </p:nvPr>
        </p:nvSpPr>
        <p:spPr bwMode="auto">
          <a:xfrm>
            <a:off x="582294" y="1626150"/>
            <a:ext cx="4948623" cy="120032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9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from </a:t>
            </a:r>
            <a:r>
              <a:rPr kumimoji="0" lang="en-US" altLang="zh-CN" sz="9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scipy</a:t>
            </a:r>
            <a:r>
              <a:rPr kumimoji="0" lang="en-US" altLang="zh-CN" sz="9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 import </a:t>
            </a:r>
            <a:r>
              <a:rPr kumimoji="0" lang="en-US" altLang="zh-CN" sz="9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ndimage</a:t>
            </a:r>
            <a:r>
              <a:rPr kumimoji="0" lang="en-US" altLang="zh-CN" sz="9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 as </a:t>
            </a:r>
            <a:r>
              <a:rPr kumimoji="0" lang="en-US" altLang="zh-CN" sz="9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ndi</a:t>
            </a:r>
            <a:endParaRPr kumimoji="0" lang="en-US" altLang="zh-CN" sz="900" b="0" i="0" u="none" strike="noStrike" cap="none" normalizeH="0" baseline="0" dirty="0">
              <a:ln>
                <a:noFill/>
              </a:ln>
              <a:solidFill>
                <a:srgbClr val="0033B3"/>
              </a:solidFill>
              <a:effectLst/>
              <a:latin typeface="Arial Unicode MS"/>
              <a:ea typeface="JetBrains Mon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CN" sz="900" b="0" i="0" u="none" strike="noStrike" cap="none" normalizeH="0" baseline="0" dirty="0">
              <a:ln>
                <a:noFill/>
              </a:ln>
              <a:solidFill>
                <a:srgbClr val="0033B3"/>
              </a:solidFill>
              <a:effectLst/>
              <a:latin typeface="Arial Unicode MS"/>
              <a:ea typeface="JetBrains Mon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def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627A"/>
                </a:solidFill>
                <a:effectLst/>
                <a:latin typeface="Arial Unicode MS"/>
                <a:ea typeface="JetBrains Mono"/>
              </a:rPr>
              <a:t>binary_erosion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(image, footprint=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None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out=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None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):</a:t>
            </a:r>
            <a:br>
              <a:rPr kumimoji="0" lang="zh-CN" altLang="zh-CN" sz="9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9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if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out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is None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: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out = np.empty(image.shape,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Arial Unicode MS"/>
                <a:ea typeface="JetBrains Mono"/>
              </a:rPr>
              <a:t>dtype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bool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ndi.binary_erosion(image,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Arial Unicode MS"/>
                <a:ea typeface="JetBrains Mono"/>
              </a:rPr>
              <a:t>structure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=footprint,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Arial Unicode MS"/>
                <a:ea typeface="JetBrains Mono"/>
              </a:rPr>
              <a:t>output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=out,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              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 Unicode MS"/>
                <a:ea typeface="JetBrains Mono"/>
              </a:rPr>
              <a:t>border_value=True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return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out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8157A56D-EADF-A1E8-ECC5-4090D0F8F107}"/>
              </a:ext>
            </a:extLst>
          </p:cNvPr>
          <p:cNvSpPr txBox="1"/>
          <p:nvPr/>
        </p:nvSpPr>
        <p:spPr>
          <a:xfrm>
            <a:off x="2060397" y="2846696"/>
            <a:ext cx="17233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err="1"/>
              <a:t>skimage</a:t>
            </a:r>
            <a:r>
              <a:rPr lang="zh-CN" altLang="en-US" sz="1400" dirty="0"/>
              <a:t>的实现</a:t>
            </a:r>
            <a:r>
              <a:rPr lang="en-US" altLang="zh-CN" sz="1400" dirty="0"/>
              <a:t> </a:t>
            </a:r>
            <a:endParaRPr lang="zh-CN" altLang="en-US" sz="1400" dirty="0"/>
          </a:p>
        </p:txBody>
      </p:sp>
      <p:sp>
        <p:nvSpPr>
          <p:cNvPr id="20" name="Rectangle 6">
            <a:extLst>
              <a:ext uri="{FF2B5EF4-FFF2-40B4-BE49-F238E27FC236}">
                <a16:creationId xmlns:a16="http://schemas.microsoft.com/office/drawing/2014/main" id="{A3D56C0C-512D-6429-EADC-C3FC4627B2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2294" y="3174690"/>
            <a:ext cx="4948623" cy="267747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from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skimage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import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morphology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import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numpy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as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np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from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scipy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import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ndimage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as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ndi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se = np.ones((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3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3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)).astype(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'uint8'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f = np.array([[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0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0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0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0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],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      [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0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0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0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0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],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      [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0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0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0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0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0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],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      [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0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0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0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0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0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0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],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      [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0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0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],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      [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0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0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0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0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0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],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      [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0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0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],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      [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0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]])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9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# out = morphology.erosion(f, se)</a:t>
            </a:r>
            <a:br>
              <a:rPr kumimoji="0" lang="zh-CN" altLang="zh-CN" sz="9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out = ndi.binary_erosion(f, se,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Arial Unicode MS"/>
                <a:ea typeface="JetBrains Mono"/>
              </a:rPr>
              <a:t>border_value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0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).astype(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'uint8'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print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(out)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560FA386-FC2A-1448-A190-80D3DADAD34C}"/>
              </a:ext>
            </a:extLst>
          </p:cNvPr>
          <p:cNvSpPr txBox="1"/>
          <p:nvPr/>
        </p:nvSpPr>
        <p:spPr>
          <a:xfrm>
            <a:off x="6871664" y="3368861"/>
            <a:ext cx="2039007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/>
              <a:t>[[0 0 0 0 0 0 0 0]</a:t>
            </a:r>
          </a:p>
          <a:p>
            <a:r>
              <a:rPr lang="zh-CN" altLang="en-US" sz="1600" dirty="0"/>
              <a:t> [0 0 0 1 0 0 0 0]</a:t>
            </a:r>
          </a:p>
          <a:p>
            <a:r>
              <a:rPr lang="zh-CN" altLang="en-US" sz="1600" dirty="0"/>
              <a:t> [0 0 0 0 0 0 0 0]</a:t>
            </a:r>
          </a:p>
          <a:p>
            <a:r>
              <a:rPr lang="zh-CN" altLang="en-US" sz="1600" dirty="0"/>
              <a:t> [0 0 0 0 0 0 0 0]</a:t>
            </a:r>
          </a:p>
          <a:p>
            <a:r>
              <a:rPr lang="zh-CN" altLang="en-US" sz="1600" dirty="0"/>
              <a:t> [0 0 0 0 0 0 0 0]</a:t>
            </a:r>
          </a:p>
          <a:p>
            <a:r>
              <a:rPr lang="zh-CN" altLang="en-US" sz="1600" dirty="0"/>
              <a:t> [0 0 0 0 0 0 0 0]</a:t>
            </a:r>
          </a:p>
          <a:p>
            <a:r>
              <a:rPr lang="zh-CN" altLang="en-US" sz="1600" dirty="0"/>
              <a:t> [0 0 0 0 0 0 0 0]</a:t>
            </a:r>
          </a:p>
          <a:p>
            <a:r>
              <a:rPr lang="zh-CN" altLang="en-US" sz="1600" dirty="0"/>
              <a:t> [0 0 0 0 0 0 0 0]]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2B87474E-0BA2-F142-5BC0-C32DBAED7C2B}"/>
              </a:ext>
            </a:extLst>
          </p:cNvPr>
          <p:cNvSpPr txBox="1"/>
          <p:nvPr/>
        </p:nvSpPr>
        <p:spPr>
          <a:xfrm>
            <a:off x="2060397" y="5872377"/>
            <a:ext cx="17233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一种正确的实现</a:t>
            </a:r>
          </a:p>
        </p:txBody>
      </p:sp>
    </p:spTree>
    <p:extLst>
      <p:ext uri="{BB962C8B-B14F-4D97-AF65-F5344CB8AC3E}">
        <p14:creationId xmlns:p14="http://schemas.microsoft.com/office/powerpoint/2010/main" val="21919579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lvl="1" indent="-34290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800" dirty="0"/>
              <a:t>腐蚀运算的编程实例</a:t>
            </a:r>
            <a:endParaRPr lang="en-US" altLang="zh-CN" sz="28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CCDCB36-CD15-386B-217F-B75BE9B6C2A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979997" y="3062609"/>
            <a:ext cx="6933359" cy="640080"/>
          </a:xfrm>
        </p:spPr>
        <p:txBody>
          <a:bodyPr>
            <a:normAutofit/>
          </a:bodyPr>
          <a:lstStyle/>
          <a:p>
            <a:r>
              <a:rPr lang="en-US" altLang="zh-CN" sz="2000" dirty="0">
                <a:solidFill>
                  <a:srgbClr val="FF0000"/>
                </a:solidFill>
              </a:rPr>
              <a:t>Lab: </a:t>
            </a:r>
            <a:r>
              <a:rPr lang="zh-CN" altLang="en-US" sz="2000" dirty="0">
                <a:solidFill>
                  <a:srgbClr val="FF0000"/>
                </a:solidFill>
              </a:rPr>
              <a:t>如何不使用第三方库，自己实现一个腐蚀操作？</a:t>
            </a:r>
          </a:p>
        </p:txBody>
      </p:sp>
    </p:spTree>
    <p:extLst>
      <p:ext uri="{BB962C8B-B14F-4D97-AF65-F5344CB8AC3E}">
        <p14:creationId xmlns:p14="http://schemas.microsoft.com/office/powerpoint/2010/main" val="13908526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lvl="1" indent="-34290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800" dirty="0"/>
              <a:t>腐蚀运算的特性与应用</a:t>
            </a:r>
            <a:endParaRPr lang="en-US" altLang="zh-CN" sz="28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3DB1E9E-898E-7054-6FAC-A6876790A8D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21206" y="1435608"/>
            <a:ext cx="5103931" cy="4974336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chemeClr val="tx1"/>
                </a:solidFill>
              </a:rPr>
              <a:t>腐蚀运算常常用在以下三种场景：</a:t>
            </a:r>
            <a:endParaRPr lang="en-US" altLang="zh-CN" sz="1800" dirty="0">
              <a:solidFill>
                <a:schemeClr val="tx1"/>
              </a:solidFill>
            </a:endParaRPr>
          </a:p>
          <a:p>
            <a:pPr marL="1143000" lvl="2" indent="-457200">
              <a:buFont typeface="+mj-lt"/>
              <a:buAutoNum type="arabicPeriod"/>
            </a:pPr>
            <a:r>
              <a:rPr lang="zh-CN" altLang="en-US" sz="1800" dirty="0">
                <a:solidFill>
                  <a:schemeClr val="tx1"/>
                </a:solidFill>
              </a:rPr>
              <a:t>使物体边缘平滑</a:t>
            </a:r>
            <a:endParaRPr lang="en-US" altLang="zh-CN" sz="1800" dirty="0">
              <a:solidFill>
                <a:schemeClr val="tx1"/>
              </a:solidFill>
            </a:endParaRPr>
          </a:p>
          <a:p>
            <a:pPr marL="1143000" lvl="2" indent="-457200">
              <a:buFont typeface="+mj-lt"/>
              <a:buAutoNum type="arabicPeriod"/>
            </a:pPr>
            <a:r>
              <a:rPr lang="zh-CN" altLang="en-US" sz="1800" dirty="0">
                <a:solidFill>
                  <a:schemeClr val="tx1"/>
                </a:solidFill>
              </a:rPr>
              <a:t>去除稀疏的小物体</a:t>
            </a:r>
            <a:endParaRPr lang="en-US" altLang="zh-CN" sz="1800" dirty="0">
              <a:solidFill>
                <a:schemeClr val="tx1"/>
              </a:solidFill>
            </a:endParaRPr>
          </a:p>
          <a:p>
            <a:pPr marL="1143000" lvl="2" indent="-457200">
              <a:buFont typeface="+mj-lt"/>
              <a:buAutoNum type="arabicPeriod"/>
            </a:pPr>
            <a:r>
              <a:rPr lang="zh-CN" altLang="en-US" sz="1800" dirty="0">
                <a:solidFill>
                  <a:schemeClr val="tx1"/>
                </a:solidFill>
              </a:rPr>
              <a:t>模式匹配的预处理</a:t>
            </a:r>
            <a:endParaRPr lang="en-US" altLang="zh-CN" sz="1800" dirty="0">
              <a:solidFill>
                <a:schemeClr val="tx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chemeClr val="tx1"/>
                </a:solidFill>
              </a:rPr>
              <a:t>右图展示了不同大小的结构元，对图像腐蚀过后的结果。</a:t>
            </a:r>
            <a:endParaRPr lang="en-US" altLang="zh-CN" sz="1800" dirty="0">
              <a:solidFill>
                <a:schemeClr val="tx1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32D82D3-7B53-7AA0-2293-EA17FE90B5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608099"/>
            <a:ext cx="4857847" cy="3641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0387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lvl="1" indent="-34290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800" dirty="0">
                <a:solidFill>
                  <a:schemeClr val="tx1"/>
                </a:solidFill>
              </a:rPr>
              <a:t>膨胀</a:t>
            </a:r>
            <a:r>
              <a:rPr lang="zh-CN" altLang="en-US" sz="2800" dirty="0"/>
              <a:t>运算的定义</a:t>
            </a:r>
            <a:endParaRPr lang="en-US" altLang="zh-CN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3DB1E9E-898E-7054-6FAC-A6876790A8D0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21207" y="1435608"/>
                <a:ext cx="5473193" cy="5117592"/>
              </a:xfrm>
            </p:spPr>
            <p:txBody>
              <a:bodyPr>
                <a:norm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zh-CN" altLang="en-US" sz="1800" dirty="0">
                    <a:solidFill>
                      <a:schemeClr val="tx1"/>
                    </a:solidFill>
                  </a:rPr>
                  <a:t>膨胀运算的数学定义为：</a:t>
                </a:r>
                <a:endParaRPr lang="en-US" altLang="zh-CN" sz="180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zh-CN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⨁</m:t>
                      </m:r>
                      <m:r>
                        <a:rPr lang="en-US" altLang="zh-CN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en-US" altLang="zh-CN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|"/>
                          <m:ctrlPr>
                            <a:rPr lang="en-US" altLang="zh-C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sSub>
                        <m:sSubPr>
                          <m:ctrlPr>
                            <a:rPr lang="en-US" altLang="zh-C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</m:t>
                          </m:r>
                          <m:d>
                            <m:dPr>
                              <m:ctrlPr>
                                <a:rPr lang="en-US" altLang="zh-CN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zh-CN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</m:acc>
                            </m:e>
                          </m:d>
                        </m:e>
                        <m:sub>
                          <m:r>
                            <a:rPr lang="en-US" altLang="zh-C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altLang="zh-CN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⋂</m:t>
                      </m:r>
                      <m:r>
                        <a:rPr lang="en-US" altLang="zh-CN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en-US" altLang="zh-CN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]≠∅}</m:t>
                      </m:r>
                    </m:oMath>
                  </m:oMathPara>
                </a14:m>
                <a:endParaRPr lang="en-US" altLang="zh-CN" sz="1800" dirty="0">
                  <a:solidFill>
                    <a:schemeClr val="tx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zh-CN" altLang="en-US" sz="1800" dirty="0">
                    <a:solidFill>
                      <a:schemeClr val="tx1"/>
                    </a:solidFill>
                  </a:rPr>
                  <a:t>数学解释让结构元 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altLang="zh-CN" sz="1800" dirty="0">
                    <a:solidFill>
                      <a:schemeClr val="tx1"/>
                    </a:solidFill>
                  </a:rPr>
                  <a:t> </a:t>
                </a:r>
                <a:r>
                  <a:rPr lang="zh-CN" altLang="en-US" sz="1800" dirty="0">
                    <a:solidFill>
                      <a:schemeClr val="tx1"/>
                    </a:solidFill>
                  </a:rPr>
                  <a:t>在图像</a:t>
                </a:r>
                <a14:m>
                  <m:oMath xmlns:m="http://schemas.openxmlformats.org/officeDocument/2006/math">
                    <m:r>
                      <a:rPr lang="en-US" altLang="zh-CN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en-US" sz="1800" dirty="0">
                    <a:solidFill>
                      <a:schemeClr val="tx1"/>
                    </a:solidFill>
                  </a:rPr>
                  <a:t>上移动，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r>
                      <a:rPr lang="zh-CN" alt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与</m:t>
                    </m:r>
                    <m:r>
                      <m:rPr>
                        <m:sty m:val="p"/>
                      </m:rPr>
                      <a:rPr lang="en-US" altLang="zh-CN" sz="1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A</m:t>
                    </m:r>
                    <m:r>
                      <a:rPr lang="zh-CN" altLang="en-US" sz="1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有</m:t>
                    </m:r>
                  </m:oMath>
                </a14:m>
                <a:r>
                  <a:rPr lang="zh-CN" altLang="en-US" sz="1800" dirty="0">
                    <a:solidFill>
                      <a:schemeClr val="tx1"/>
                    </a:solidFill>
                  </a:rPr>
                  <a:t>交集的所有 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zh-CN" sz="1800" dirty="0">
                    <a:solidFill>
                      <a:schemeClr val="tx1"/>
                    </a:solidFill>
                  </a:rPr>
                  <a:t> </a:t>
                </a:r>
                <a:r>
                  <a:rPr lang="zh-CN" altLang="en-US" sz="1800" dirty="0">
                    <a:solidFill>
                      <a:schemeClr val="tx1"/>
                    </a:solidFill>
                  </a:rPr>
                  <a:t>的集合。</a:t>
                </a:r>
                <a:endParaRPr lang="en-US" altLang="zh-CN" sz="1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3DB1E9E-898E-7054-6FAC-A6876790A8D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21207" y="1435608"/>
                <a:ext cx="5473193" cy="5117592"/>
              </a:xfrm>
              <a:blipFill>
                <a:blip r:embed="rId2"/>
                <a:stretch>
                  <a:fillRect l="-66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框 6">
            <a:extLst>
              <a:ext uri="{FF2B5EF4-FFF2-40B4-BE49-F238E27FC236}">
                <a16:creationId xmlns:a16="http://schemas.microsoft.com/office/drawing/2014/main" id="{CFBC3A1D-A324-0F0E-C1F2-8D155B3108AA}"/>
              </a:ext>
            </a:extLst>
          </p:cNvPr>
          <p:cNvSpPr txBox="1"/>
          <p:nvPr/>
        </p:nvSpPr>
        <p:spPr>
          <a:xfrm>
            <a:off x="8000844" y="3565234"/>
            <a:ext cx="31089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膨胀操作的一维形式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CE7D7DA-B76E-B4C7-6152-2664C2312B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3594" y="1369718"/>
            <a:ext cx="5249935" cy="2113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5879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lvl="1" indent="-34290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800" dirty="0">
                <a:solidFill>
                  <a:schemeClr val="tx1"/>
                </a:solidFill>
              </a:rPr>
              <a:t>膨胀</a:t>
            </a:r>
            <a:r>
              <a:rPr lang="zh-CN" altLang="en-US" sz="2800" dirty="0"/>
              <a:t>运算的二维形式 </a:t>
            </a:r>
            <a:r>
              <a:rPr lang="en-US" altLang="zh-CN" sz="2800" dirty="0">
                <a:solidFill>
                  <a:srgbClr val="FF0000"/>
                </a:solidFill>
              </a:rPr>
              <a:t>(</a:t>
            </a:r>
            <a:r>
              <a:rPr lang="zh-CN" altLang="en-US" sz="2800" dirty="0">
                <a:solidFill>
                  <a:srgbClr val="FF0000"/>
                </a:solidFill>
              </a:rPr>
              <a:t>重点</a:t>
            </a:r>
            <a:r>
              <a:rPr lang="en-US" altLang="zh-CN" sz="2800" dirty="0">
                <a:solidFill>
                  <a:srgbClr val="FF0000"/>
                </a:solidFill>
              </a:rPr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3DB1E9E-898E-7054-6FAC-A6876790A8D0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21206" y="1435608"/>
                <a:ext cx="11063295" cy="834626"/>
              </a:xfrm>
            </p:spPr>
            <p:txBody>
              <a:bodyPr>
                <a:no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zh-CN" altLang="en-US" sz="2400" dirty="0">
                    <a:solidFill>
                      <a:schemeClr val="tx1"/>
                    </a:solidFill>
                  </a:rPr>
                  <a:t>例题：假设我们采用零填充方式，结构元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altLang="zh-CN" sz="2400" dirty="0">
                    <a:solidFill>
                      <a:schemeClr val="tx1"/>
                    </a:solidFill>
                  </a:rPr>
                  <a:t> </a:t>
                </a:r>
                <a:r>
                  <a:rPr lang="zh-CN" altLang="en-US" sz="2400" dirty="0">
                    <a:solidFill>
                      <a:schemeClr val="tx1"/>
                    </a:solidFill>
                  </a:rPr>
                  <a:t>和 图像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altLang="zh-CN" sz="2400" dirty="0">
                    <a:solidFill>
                      <a:schemeClr val="tx1"/>
                    </a:solidFill>
                  </a:rPr>
                  <a:t> </a:t>
                </a:r>
                <a:r>
                  <a:rPr lang="zh-CN" altLang="en-US" sz="2400" dirty="0">
                    <a:solidFill>
                      <a:schemeClr val="tx1"/>
                    </a:solidFill>
                  </a:rPr>
                  <a:t>定义如下。用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altLang="zh-CN" sz="2400" dirty="0">
                    <a:solidFill>
                      <a:schemeClr val="tx1"/>
                    </a:solidFill>
                  </a:rPr>
                  <a:t> </a:t>
                </a:r>
                <a:r>
                  <a:rPr lang="zh-CN" altLang="en-US" sz="2400" dirty="0">
                    <a:solidFill>
                      <a:schemeClr val="tx1"/>
                    </a:solidFill>
                  </a:rPr>
                  <a:t>对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altLang="zh-CN" sz="2400" dirty="0">
                    <a:solidFill>
                      <a:schemeClr val="tx1"/>
                    </a:solidFill>
                  </a:rPr>
                  <a:t> </a:t>
                </a:r>
                <a:r>
                  <a:rPr lang="zh-CN" altLang="en-US" sz="2400" dirty="0">
                    <a:solidFill>
                      <a:schemeClr val="tx1"/>
                    </a:solidFill>
                  </a:rPr>
                  <a:t>做膨胀操作，会得到什么结果？</a:t>
                </a:r>
                <a:endParaRPr lang="en-US" altLang="zh-CN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3DB1E9E-898E-7054-6FAC-A6876790A8D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21206" y="1435608"/>
                <a:ext cx="11063295" cy="834626"/>
              </a:xfrm>
              <a:blipFill>
                <a:blip r:embed="rId2"/>
                <a:stretch>
                  <a:fillRect l="-716" b="-5220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>
            <a:extLst>
              <a:ext uri="{FF2B5EF4-FFF2-40B4-BE49-F238E27FC236}">
                <a16:creationId xmlns:a16="http://schemas.microsoft.com/office/drawing/2014/main" id="{63782D37-3461-333C-5673-26B28162CB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274" y="2705362"/>
            <a:ext cx="5691177" cy="3382492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0AC7A54E-BC4E-094C-8318-2064B732FCAF}"/>
              </a:ext>
            </a:extLst>
          </p:cNvPr>
          <p:cNvSpPr txBox="1"/>
          <p:nvPr/>
        </p:nvSpPr>
        <p:spPr>
          <a:xfrm>
            <a:off x="8141313" y="3114068"/>
            <a:ext cx="247203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[[1 1 1 1 1 1 0 0]</a:t>
            </a:r>
          </a:p>
          <a:p>
            <a:r>
              <a:rPr lang="zh-CN" altLang="en-US" dirty="0"/>
              <a:t> [1 1 1 1 1 1 0 0]</a:t>
            </a:r>
          </a:p>
          <a:p>
            <a:r>
              <a:rPr lang="zh-CN" altLang="en-US" dirty="0"/>
              <a:t> [1 1 1 1 1 1 0 0]</a:t>
            </a:r>
          </a:p>
          <a:p>
            <a:r>
              <a:rPr lang="zh-CN" altLang="en-US" dirty="0"/>
              <a:t> [1 1 1 1 1 1 1 1]</a:t>
            </a:r>
          </a:p>
          <a:p>
            <a:r>
              <a:rPr lang="zh-CN" altLang="en-US" dirty="0"/>
              <a:t> [1 1 1 1 1 1 1 1]</a:t>
            </a:r>
          </a:p>
          <a:p>
            <a:r>
              <a:rPr lang="zh-CN" altLang="en-US" dirty="0"/>
              <a:t> [1 1 1 1 1 1 1 1]</a:t>
            </a:r>
          </a:p>
          <a:p>
            <a:r>
              <a:rPr lang="zh-CN" altLang="en-US" dirty="0"/>
              <a:t> [1 1 1 1 1 1 1 1]</a:t>
            </a:r>
          </a:p>
          <a:p>
            <a:r>
              <a:rPr lang="zh-CN" altLang="en-US" dirty="0"/>
              <a:t> [1 1 1 1 1 1 1 1]]</a:t>
            </a:r>
          </a:p>
        </p:txBody>
      </p:sp>
    </p:spTree>
    <p:extLst>
      <p:ext uri="{BB962C8B-B14F-4D97-AF65-F5344CB8AC3E}">
        <p14:creationId xmlns:p14="http://schemas.microsoft.com/office/powerpoint/2010/main" val="41608653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lvl="1" indent="-34290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800" dirty="0"/>
              <a:t>膨胀运算的特性与应用</a:t>
            </a:r>
            <a:endParaRPr lang="en-US" altLang="zh-CN" sz="28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3DB1E9E-898E-7054-6FAC-A6876790A8D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21206" y="1435608"/>
            <a:ext cx="5103931" cy="4974336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chemeClr val="tx1"/>
                </a:solidFill>
              </a:rPr>
              <a:t>膨胀运算常常用在以下三种场景：</a:t>
            </a:r>
            <a:endParaRPr lang="en-US" altLang="zh-CN" sz="1800" dirty="0">
              <a:solidFill>
                <a:schemeClr val="tx1"/>
              </a:solidFill>
            </a:endParaRPr>
          </a:p>
          <a:p>
            <a:pPr marL="1143000" lvl="2" indent="-457200">
              <a:buFont typeface="+mj-lt"/>
              <a:buAutoNum type="arabicPeriod"/>
            </a:pPr>
            <a:r>
              <a:rPr lang="zh-CN" altLang="en-US" sz="1800" dirty="0">
                <a:solidFill>
                  <a:schemeClr val="tx1"/>
                </a:solidFill>
              </a:rPr>
              <a:t>合并断裂的物体</a:t>
            </a:r>
            <a:endParaRPr lang="en-US" altLang="zh-CN" sz="1800" dirty="0">
              <a:solidFill>
                <a:schemeClr val="tx1"/>
              </a:solidFill>
            </a:endParaRPr>
          </a:p>
          <a:p>
            <a:pPr marL="1143000" lvl="2" indent="-457200">
              <a:buFont typeface="+mj-lt"/>
              <a:buAutoNum type="arabicPeriod"/>
            </a:pPr>
            <a:r>
              <a:rPr lang="zh-CN" altLang="en-US" sz="1800" dirty="0">
                <a:solidFill>
                  <a:schemeClr val="tx1"/>
                </a:solidFill>
              </a:rPr>
              <a:t>去除稀疏的小物体</a:t>
            </a:r>
            <a:endParaRPr lang="en-US" altLang="zh-CN" sz="1800" dirty="0">
              <a:solidFill>
                <a:schemeClr val="tx1"/>
              </a:solidFill>
            </a:endParaRPr>
          </a:p>
          <a:p>
            <a:pPr marL="1143000" lvl="2" indent="-457200">
              <a:buFont typeface="+mj-lt"/>
              <a:buAutoNum type="arabicPeriod"/>
            </a:pPr>
            <a:r>
              <a:rPr lang="zh-CN" altLang="en-US" sz="1800" dirty="0">
                <a:solidFill>
                  <a:schemeClr val="tx1"/>
                </a:solidFill>
              </a:rPr>
              <a:t>是物体变得更大，更平滑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618DC7C-5A09-E3DE-97EE-C5EF13B78D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0168" y="1435607"/>
            <a:ext cx="4686113" cy="188145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7BC10BB1-F12E-FF79-7CFB-077E27677D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0169" y="4163861"/>
            <a:ext cx="4735326" cy="2094733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C08ADCEB-1F75-6233-1FED-00A7154BDF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438" y="4163861"/>
            <a:ext cx="5230406" cy="2094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066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lvl="1" indent="-34290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800" dirty="0"/>
              <a:t>膨胀运算的特性与应用</a:t>
            </a:r>
            <a:endParaRPr lang="en-US" altLang="zh-CN" sz="28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F5AAB6A-8222-3AB8-BEA7-F0026165B55C}"/>
              </a:ext>
            </a:extLst>
          </p:cNvPr>
          <p:cNvSpPr txBox="1"/>
          <p:nvPr/>
        </p:nvSpPr>
        <p:spPr>
          <a:xfrm>
            <a:off x="4185920" y="5320463"/>
            <a:ext cx="4165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基于膨胀操作的图像文字断裂修复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8F36674-44D5-8D1D-D4E3-072332E4C2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3577" y="1537536"/>
            <a:ext cx="5744846" cy="3782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3326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lvl="1" indent="-34290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800" dirty="0"/>
              <a:t>膨胀与腐蚀运算的比较</a:t>
            </a:r>
            <a:endParaRPr lang="en-US" altLang="zh-CN" sz="28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3DB1E9E-898E-7054-6FAC-A6876790A8D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21207" y="1435608"/>
            <a:ext cx="5473193" cy="5117592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chemeClr val="tx1"/>
                </a:solidFill>
              </a:rPr>
              <a:t>膨胀与腐蚀操作是最基本的图像形态学运算。</a:t>
            </a:r>
            <a:endParaRPr lang="en-US" altLang="zh-CN" sz="18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chemeClr val="tx1"/>
                </a:solidFill>
              </a:rPr>
              <a:t>膨胀与腐蚀是</a:t>
            </a:r>
            <a:r>
              <a:rPr lang="zh-CN" altLang="en-US" sz="1800" dirty="0">
                <a:solidFill>
                  <a:srgbClr val="FF0000"/>
                </a:solidFill>
              </a:rPr>
              <a:t>对偶 </a:t>
            </a:r>
            <a:r>
              <a:rPr lang="en-US" altLang="zh-CN" sz="1800" dirty="0">
                <a:solidFill>
                  <a:schemeClr val="tx1"/>
                </a:solidFill>
              </a:rPr>
              <a:t>(</a:t>
            </a:r>
            <a:r>
              <a:rPr lang="zh-CN" altLang="en-US" sz="1800" dirty="0">
                <a:solidFill>
                  <a:schemeClr val="tx1"/>
                </a:solidFill>
              </a:rPr>
              <a:t>傅里叶变换与反变换</a:t>
            </a:r>
            <a:r>
              <a:rPr lang="en-US" altLang="zh-CN" sz="1800" dirty="0">
                <a:solidFill>
                  <a:schemeClr val="tx1"/>
                </a:solidFill>
              </a:rPr>
              <a:t>)</a:t>
            </a:r>
            <a:r>
              <a:rPr lang="zh-CN" altLang="en-US" sz="1800" dirty="0">
                <a:solidFill>
                  <a:schemeClr val="tx1"/>
                </a:solidFill>
              </a:rPr>
              <a:t>操作：</a:t>
            </a:r>
            <a:endParaRPr lang="en-US" altLang="zh-CN" sz="1800" dirty="0">
              <a:solidFill>
                <a:schemeClr val="tx1"/>
              </a:solidFill>
            </a:endParaRPr>
          </a:p>
          <a:p>
            <a:pPr marL="514350" lvl="1" indent="-285750"/>
            <a:r>
              <a:rPr lang="zh-CN" altLang="en-US" sz="1800" dirty="0">
                <a:solidFill>
                  <a:schemeClr val="tx1"/>
                </a:solidFill>
              </a:rPr>
              <a:t>腐蚀缩小前景图，增大背景图</a:t>
            </a:r>
            <a:endParaRPr lang="en-US" altLang="zh-CN" sz="1800" dirty="0">
              <a:solidFill>
                <a:schemeClr val="tx1"/>
              </a:solidFill>
            </a:endParaRPr>
          </a:p>
          <a:p>
            <a:pPr marL="514350" lvl="1" indent="-285750"/>
            <a:r>
              <a:rPr lang="zh-CN" altLang="en-US" sz="1800" dirty="0">
                <a:solidFill>
                  <a:schemeClr val="tx1"/>
                </a:solidFill>
              </a:rPr>
              <a:t>膨胀增大前景图，缩小背景图</a:t>
            </a:r>
            <a:endParaRPr lang="en-US" altLang="zh-CN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83820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lvl="1" indent="-34290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800" dirty="0"/>
              <a:t>为什么我们需要图像压缩技术</a:t>
            </a:r>
            <a:endParaRPr lang="en-US" altLang="zh-CN" sz="2800" dirty="0"/>
          </a:p>
        </p:txBody>
      </p:sp>
      <p:pic>
        <p:nvPicPr>
          <p:cNvPr id="2052" name="Picture 4" descr="Movie Posters">
            <a:extLst>
              <a:ext uri="{FF2B5EF4-FFF2-40B4-BE49-F238E27FC236}">
                <a16:creationId xmlns:a16="http://schemas.microsoft.com/office/drawing/2014/main" id="{42852AB7-AA7D-E731-6D62-A99B6FFE3E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2465" y="1427807"/>
            <a:ext cx="5227087" cy="3220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内容占位符 2">
                <a:extLst>
                  <a:ext uri="{FF2B5EF4-FFF2-40B4-BE49-F238E27FC236}">
                    <a16:creationId xmlns:a16="http://schemas.microsoft.com/office/drawing/2014/main" id="{89D3802A-FCBE-0B83-15B1-42731BF4FCAB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87622" y="1435608"/>
                <a:ext cx="5331915" cy="4974336"/>
              </a:xfrm>
            </p:spPr>
            <p:txBody>
              <a:bodyPr>
                <a:normAutofit/>
              </a:bodyPr>
              <a:lstStyle/>
              <a:p>
                <a:pPr marL="571500" lvl="1" indent="-342900">
                  <a:lnSpc>
                    <a:spcPct val="145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zh-CN" altLang="en-US" sz="1800" dirty="0"/>
                  <a:t>考虑如下场景，使用 </a:t>
                </a:r>
                <a:r>
                  <a:rPr lang="en-US" altLang="zh-CN" sz="1800" dirty="0"/>
                  <a:t>720P</a:t>
                </a:r>
                <a:r>
                  <a:rPr lang="zh-CN" altLang="en-US" sz="1800" dirty="0"/>
                  <a:t>分辨率（</a:t>
                </a:r>
                <a:r>
                  <a:rPr lang="en-US" altLang="zh-CN" sz="1800" dirty="0"/>
                  <a:t>1280*720 pixels, standard HD</a:t>
                </a:r>
                <a:r>
                  <a:rPr lang="zh-CN" altLang="en-US" sz="1800" dirty="0"/>
                  <a:t>），</a:t>
                </a:r>
                <a:r>
                  <a:rPr lang="en-US" altLang="zh-CN" sz="1800" dirty="0"/>
                  <a:t>24bit </a:t>
                </a:r>
                <a:r>
                  <a:rPr lang="zh-CN" altLang="en-US" sz="1800" dirty="0"/>
                  <a:t>颜色深度播放 </a:t>
                </a:r>
                <a:r>
                  <a:rPr lang="en-US" altLang="zh-CN" sz="1800" dirty="0"/>
                  <a:t>2</a:t>
                </a:r>
                <a:r>
                  <a:rPr lang="zh-CN" altLang="en-US" sz="1800" dirty="0"/>
                  <a:t>小时的电影，视频以 </a:t>
                </a:r>
                <a:r>
                  <a:rPr lang="en-US" altLang="zh-CN" sz="1800" dirty="0"/>
                  <a:t>30 frame/s </a:t>
                </a:r>
                <a:r>
                  <a:rPr lang="zh-CN" altLang="en-US" sz="1800" dirty="0"/>
                  <a:t>速度播放。求该电影的文件大小？</a:t>
                </a:r>
                <a:endParaRPr lang="en-US" altLang="zh-CN" sz="1800" dirty="0"/>
              </a:p>
              <a:p>
                <a:pPr lvl="1" indent="0">
                  <a:lnSpc>
                    <a:spcPct val="14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altLang="zh-CN" sz="1800" dirty="0"/>
              </a:p>
              <a:p>
                <a:pPr lvl="1" indent="0">
                  <a:lnSpc>
                    <a:spcPct val="14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800" i="1">
                          <a:latin typeface="Cambria Math" panose="02040503050406030204" pitchFamily="18" charset="0"/>
                        </a:rPr>
                        <m:t>1280∗720∗24∗30∗60∗60∗2=4777574400000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zh-CN" sz="1800" i="1">
                          <a:latin typeface="Cambria Math" panose="02040503050406030204" pitchFamily="18" charset="0"/>
                        </a:rPr>
                        <m:t>bi</m:t>
                      </m:r>
                      <m:r>
                        <a:rPr lang="en-US" altLang="zh-CN" sz="1800" i="1">
                          <a:latin typeface="Cambria Math" panose="02040503050406030204" pitchFamily="18" charset="0"/>
                        </a:rPr>
                        <m:t>𝑡</m:t>
                      </m:r>
                      <m:d>
                        <m:d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altLang="zh-CN" sz="1800" i="1">
                          <a:latin typeface="Cambria Math" panose="02040503050406030204" pitchFamily="18" charset="0"/>
                        </a:rPr>
                        <m:t>=597196800000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𝑏𝑦𝑡𝑒</m:t>
                      </m:r>
                      <m:d>
                        <m:d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altLang="zh-CN" sz="1800" i="1">
                          <a:latin typeface="Cambria Math" panose="02040503050406030204" pitchFamily="18" charset="0"/>
                        </a:rPr>
                        <m:t>=597196800 </m:t>
                      </m:r>
                      <m:r>
                        <a:rPr lang="en-US" altLang="zh-CN" sz="1800" i="1">
                          <a:latin typeface="Cambria Math" panose="02040503050406030204" pitchFamily="18" charset="0"/>
                        </a:rPr>
                        <m:t>𝐾𝐵</m:t>
                      </m:r>
                      <m:r>
                        <a:rPr lang="en-US" altLang="zh-CN" sz="1800" i="1">
                          <a:latin typeface="Cambria Math" panose="02040503050406030204" pitchFamily="18" charset="0"/>
                        </a:rPr>
                        <m:t>=597196.8 </m:t>
                      </m:r>
                      <m:r>
                        <m:rPr>
                          <m:sty m:val="p"/>
                        </m:rPr>
                        <a:rPr lang="en-US" altLang="zh-CN" sz="1800" i="1">
                          <a:latin typeface="Cambria Math" panose="02040503050406030204" pitchFamily="18" charset="0"/>
                        </a:rPr>
                        <m:t>MB</m:t>
                      </m:r>
                      <m:r>
                        <a:rPr lang="en-US" altLang="zh-CN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597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𝐺𝐵</m:t>
                      </m:r>
                    </m:oMath>
                  </m:oMathPara>
                </a14:m>
                <a:endParaRPr lang="en-US" altLang="zh-CN" sz="1800" dirty="0"/>
              </a:p>
            </p:txBody>
          </p:sp>
        </mc:Choice>
        <mc:Fallback xmlns="">
          <p:sp>
            <p:nvSpPr>
              <p:cNvPr id="4" name="内容占位符 2">
                <a:extLst>
                  <a:ext uri="{FF2B5EF4-FFF2-40B4-BE49-F238E27FC236}">
                    <a16:creationId xmlns:a16="http://schemas.microsoft.com/office/drawing/2014/main" id="{89D3802A-FCBE-0B83-15B1-42731BF4FCA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87622" y="1435608"/>
                <a:ext cx="5331915" cy="4974336"/>
              </a:xfrm>
              <a:blipFill>
                <a:blip r:embed="rId3"/>
                <a:stretch>
                  <a:fillRect r="-3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片 7">
            <a:extLst>
              <a:ext uri="{FF2B5EF4-FFF2-40B4-BE49-F238E27FC236}">
                <a16:creationId xmlns:a16="http://schemas.microsoft.com/office/drawing/2014/main" id="{4E8896BE-AE15-EBC4-D242-1B5D350E0D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2465" y="4830554"/>
            <a:ext cx="1843623" cy="1701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943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lvl="1" indent="-34290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800" dirty="0"/>
              <a:t>膨胀与腐蚀运算随堂练习</a:t>
            </a:r>
            <a:endParaRPr lang="en-US" altLang="zh-CN" sz="28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165FBF4-C5C8-5C38-438A-50D6C0C824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478" y="1667401"/>
            <a:ext cx="6362700" cy="337185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DDF7DA96-9EA2-A97A-C7D1-821F3D228651}"/>
              </a:ext>
            </a:extLst>
          </p:cNvPr>
          <p:cNvSpPr txBox="1"/>
          <p:nvPr/>
        </p:nvSpPr>
        <p:spPr>
          <a:xfrm>
            <a:off x="1190121" y="5039843"/>
            <a:ext cx="52043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零填充、常数填充、镜像填充、</a:t>
            </a:r>
            <a:r>
              <a:rPr lang="zh-CN" altLang="en-US" sz="2000" dirty="0">
                <a:solidFill>
                  <a:srgbClr val="FF0000"/>
                </a:solidFill>
              </a:rPr>
              <a:t>重复填充</a:t>
            </a:r>
          </a:p>
        </p:txBody>
      </p:sp>
    </p:spTree>
    <p:extLst>
      <p:ext uri="{BB962C8B-B14F-4D97-AF65-F5344CB8AC3E}">
        <p14:creationId xmlns:p14="http://schemas.microsoft.com/office/powerpoint/2010/main" val="25347125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lvl="1" indent="-34290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800" dirty="0"/>
              <a:t>膨胀与腐蚀运算的有趣应用</a:t>
            </a:r>
            <a:r>
              <a:rPr lang="en-US" altLang="zh-CN" sz="2800" dirty="0"/>
              <a:t>-</a:t>
            </a:r>
            <a:r>
              <a:rPr lang="zh-CN" altLang="en-US" sz="2800" dirty="0"/>
              <a:t>数硬币</a:t>
            </a:r>
            <a:endParaRPr lang="en-US" altLang="zh-CN" sz="28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825ED73-E84A-8A35-0484-DE03506C0B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07" y="1542813"/>
            <a:ext cx="6334999" cy="3851964"/>
          </a:xfrm>
          <a:prstGeom prst="rect">
            <a:avLst/>
          </a:prstGeom>
        </p:spPr>
      </p:pic>
      <p:sp>
        <p:nvSpPr>
          <p:cNvPr id="5" name="内容占位符 2">
            <a:extLst>
              <a:ext uri="{FF2B5EF4-FFF2-40B4-BE49-F238E27FC236}">
                <a16:creationId xmlns:a16="http://schemas.microsoft.com/office/drawing/2014/main" id="{8F78F637-EED3-E0E7-572E-8A66A6E9E77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136418" y="1542813"/>
            <a:ext cx="4534375" cy="4914743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chemeClr val="tx1"/>
                </a:solidFill>
              </a:rPr>
              <a:t>彩色</a:t>
            </a:r>
            <a:r>
              <a:rPr lang="en-US" altLang="zh-CN" sz="1800" dirty="0">
                <a:solidFill>
                  <a:schemeClr val="tx1"/>
                </a:solidFill>
                <a:sym typeface="Wingdings" panose="05000000000000000000" pitchFamily="2" charset="2"/>
              </a:rPr>
              <a:t></a:t>
            </a:r>
            <a:r>
              <a:rPr lang="zh-CN" altLang="en-US" sz="1800" dirty="0">
                <a:solidFill>
                  <a:schemeClr val="tx1"/>
                </a:solidFill>
                <a:sym typeface="Wingdings" panose="05000000000000000000" pitchFamily="2" charset="2"/>
              </a:rPr>
              <a:t>灰度</a:t>
            </a:r>
            <a:r>
              <a:rPr lang="en-US" altLang="zh-CN" sz="1800" dirty="0">
                <a:solidFill>
                  <a:schemeClr val="tx1"/>
                </a:solidFill>
                <a:sym typeface="Wingdings" panose="05000000000000000000" pitchFamily="2" charset="2"/>
              </a:rPr>
              <a:t></a:t>
            </a:r>
            <a:r>
              <a:rPr lang="zh-CN" altLang="en-US" sz="1800" dirty="0">
                <a:solidFill>
                  <a:schemeClr val="tx1"/>
                </a:solidFill>
                <a:sym typeface="Wingdings" panose="05000000000000000000" pitchFamily="2" charset="2"/>
              </a:rPr>
              <a:t>二值</a:t>
            </a:r>
            <a:endParaRPr lang="en-US" altLang="zh-CN" sz="180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chemeClr val="tx1"/>
                </a:solidFill>
                <a:sym typeface="Wingdings" panose="05000000000000000000" pitchFamily="2" charset="2"/>
              </a:rPr>
              <a:t>膨胀</a:t>
            </a:r>
            <a:endParaRPr lang="en-US" altLang="zh-CN" sz="180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chemeClr val="tx1"/>
                </a:solidFill>
                <a:sym typeface="Wingdings" panose="05000000000000000000" pitchFamily="2" charset="2"/>
              </a:rPr>
              <a:t>腐蚀</a:t>
            </a:r>
            <a:endParaRPr lang="en-US" altLang="zh-CN" sz="180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chemeClr val="tx1"/>
                </a:solidFill>
                <a:sym typeface="Wingdings" panose="05000000000000000000" pitchFamily="2" charset="2"/>
              </a:rPr>
              <a:t>连通区域个数（</a:t>
            </a:r>
            <a:r>
              <a:rPr lang="en-US" altLang="zh-CN" sz="1800" dirty="0">
                <a:solidFill>
                  <a:schemeClr val="tx1"/>
                </a:solidFill>
                <a:sym typeface="Wingdings" panose="05000000000000000000" pitchFamily="2" charset="2"/>
              </a:rPr>
              <a:t>4</a:t>
            </a:r>
            <a:r>
              <a:rPr lang="zh-CN" altLang="en-US" sz="1800" dirty="0">
                <a:solidFill>
                  <a:schemeClr val="tx1"/>
                </a:solidFill>
                <a:sym typeface="Wingdings" panose="05000000000000000000" pitchFamily="2" charset="2"/>
              </a:rPr>
              <a:t>连通</a:t>
            </a:r>
            <a:r>
              <a:rPr lang="en-US" altLang="zh-CN" sz="1800" dirty="0">
                <a:solidFill>
                  <a:schemeClr val="tx1"/>
                </a:solidFill>
                <a:sym typeface="Wingdings" panose="05000000000000000000" pitchFamily="2" charset="2"/>
              </a:rPr>
              <a:t>/8</a:t>
            </a:r>
            <a:r>
              <a:rPr lang="zh-CN" altLang="en-US" sz="1800" dirty="0">
                <a:solidFill>
                  <a:schemeClr val="tx1"/>
                </a:solidFill>
                <a:sym typeface="Wingdings" panose="05000000000000000000" pitchFamily="2" charset="2"/>
              </a:rPr>
              <a:t>连通）</a:t>
            </a:r>
            <a:endParaRPr lang="en-US" altLang="zh-CN" sz="180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chemeClr val="tx1"/>
                </a:solidFill>
                <a:sym typeface="Wingdings" panose="05000000000000000000" pitchFamily="2" charset="2"/>
              </a:rPr>
              <a:t>代码：</a:t>
            </a:r>
            <a:r>
              <a:rPr lang="zh-CN" altLang="en-US" sz="1800" dirty="0">
                <a:solidFill>
                  <a:schemeClr val="tx1"/>
                </a:solidFill>
                <a:sym typeface="Wingdings" panose="05000000000000000000" pitchFamily="2" charset="2"/>
                <a:hlinkClick r:id="rId3" action="ppaction://hlinkfile"/>
              </a:rPr>
              <a:t>项目</a:t>
            </a:r>
            <a:endParaRPr lang="en-US" altLang="zh-CN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25147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lvl="1" indent="-34290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800" dirty="0"/>
              <a:t>膨胀与腐蚀运算的有趣应用</a:t>
            </a:r>
            <a:r>
              <a:rPr lang="en-US" altLang="zh-CN" sz="2800" dirty="0"/>
              <a:t>-</a:t>
            </a:r>
            <a:r>
              <a:rPr lang="zh-CN" altLang="en-US" sz="2800" dirty="0"/>
              <a:t>边界提取</a:t>
            </a:r>
            <a:endParaRPr lang="en-US" altLang="zh-CN" sz="2800" dirty="0"/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8F78F637-EED3-E0E7-572E-8A66A6E9E77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136418" y="1542813"/>
            <a:ext cx="4534375" cy="4914743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chemeClr val="tx1"/>
                </a:solidFill>
              </a:rPr>
              <a:t>膨胀</a:t>
            </a:r>
            <a:endParaRPr lang="en-US" altLang="zh-CN" sz="18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chemeClr val="tx1"/>
                </a:solidFill>
              </a:rPr>
              <a:t>边界 </a:t>
            </a:r>
            <a:r>
              <a:rPr lang="en-US" altLang="zh-CN" sz="1800" dirty="0">
                <a:solidFill>
                  <a:schemeClr val="tx1"/>
                </a:solidFill>
              </a:rPr>
              <a:t>= </a:t>
            </a:r>
            <a:r>
              <a:rPr lang="zh-CN" altLang="en-US" sz="1800" dirty="0">
                <a:solidFill>
                  <a:schemeClr val="tx1"/>
                </a:solidFill>
              </a:rPr>
              <a:t>膨胀</a:t>
            </a:r>
            <a:r>
              <a:rPr lang="en-US" altLang="zh-CN" sz="1800" dirty="0">
                <a:solidFill>
                  <a:schemeClr val="tx1"/>
                </a:solidFill>
              </a:rPr>
              <a:t>(image) – image [XOR]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chemeClr val="tx1"/>
                </a:solidFill>
              </a:rPr>
              <a:t>如何控制边界大小？</a:t>
            </a:r>
            <a:endParaRPr lang="en-US" altLang="zh-CN" sz="18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chemeClr val="tx1"/>
                </a:solidFill>
              </a:rPr>
              <a:t>我们能否使用腐蚀操作？</a:t>
            </a:r>
            <a:endParaRPr lang="en-US" altLang="zh-CN" sz="18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chemeClr val="tx1"/>
                </a:solidFill>
                <a:sym typeface="Wingdings" panose="05000000000000000000" pitchFamily="2" charset="2"/>
              </a:rPr>
              <a:t>代码：</a:t>
            </a:r>
            <a:r>
              <a:rPr lang="zh-CN" altLang="en-US" sz="1800" dirty="0">
                <a:solidFill>
                  <a:schemeClr val="tx1"/>
                </a:solidFill>
                <a:sym typeface="Wingdings" panose="05000000000000000000" pitchFamily="2" charset="2"/>
                <a:hlinkClick r:id="rId2" action="ppaction://hlinkfile"/>
              </a:rPr>
              <a:t>项目</a:t>
            </a:r>
            <a:endParaRPr lang="en-US" altLang="zh-CN" sz="1800" dirty="0">
              <a:solidFill>
                <a:schemeClr val="tx1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173CC2B-E08B-3A60-E2D1-0D90C8415882}"/>
              </a:ext>
            </a:extLst>
          </p:cNvPr>
          <p:cNvSpPr txBox="1"/>
          <p:nvPr/>
        </p:nvSpPr>
        <p:spPr>
          <a:xfrm>
            <a:off x="1822844" y="5524383"/>
            <a:ext cx="36779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基于膨胀</a:t>
            </a:r>
            <a:r>
              <a:rPr lang="en-US" altLang="zh-CN" sz="2000" dirty="0"/>
              <a:t>+XOR</a:t>
            </a:r>
            <a:r>
              <a:rPr lang="zh-CN" altLang="en-US" sz="2000" dirty="0"/>
              <a:t>操作的边界提取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4848ACE-52A3-63A0-7EB9-09BFD0AAD1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171" y="1542813"/>
            <a:ext cx="6057265" cy="3760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4416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lvl="1" indent="-34290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800" dirty="0"/>
              <a:t>开运算的定义</a:t>
            </a:r>
            <a:endParaRPr lang="en-US" altLang="zh-CN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8F78F637-EED3-E0E7-572E-8A66A6E9E778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601138" y="4136870"/>
                <a:ext cx="10989723" cy="2150418"/>
              </a:xfrm>
            </p:spPr>
            <p:txBody>
              <a:bodyPr>
                <a:norm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zh-CN" altLang="en-US" sz="1800" dirty="0">
                    <a:solidFill>
                      <a:schemeClr val="tx1"/>
                    </a:solidFill>
                  </a:rPr>
                  <a:t>开运算是使用相同的结构元，对图像先做腐蚀操作，再做膨胀操作。</a:t>
                </a:r>
                <a:endParaRPr lang="en-US" altLang="zh-CN" sz="1800" dirty="0">
                  <a:solidFill>
                    <a:schemeClr val="tx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zh-CN" altLang="en-US" sz="1800" dirty="0">
                    <a:solidFill>
                      <a:schemeClr val="tx1"/>
                    </a:solidFill>
                  </a:rPr>
                  <a:t>数学表达式为：</a:t>
                </a:r>
                <a:endParaRPr lang="en-US" altLang="zh-CN" sz="180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1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US" altLang="zh-CN" sz="1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∘</m:t>
                      </m:r>
                      <m:r>
                        <a:rPr lang="en-US" altLang="zh-CN" sz="1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en-US" altLang="zh-CN" sz="1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sz="1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altLang="zh-CN" sz="1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⊝</m:t>
                          </m:r>
                          <m:r>
                            <a:rPr lang="en-US" altLang="zh-CN" sz="1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altLang="zh-CN" sz="1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⨁</m:t>
                      </m:r>
                      <m:r>
                        <a:rPr lang="en-US" altLang="zh-CN" sz="1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en-US" altLang="zh-CN" sz="1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=∪{</m:t>
                      </m:r>
                      <m:sSub>
                        <m:sSubPr>
                          <m:ctrlPr>
                            <a:rPr lang="en-US" altLang="zh-CN" sz="1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altLang="zh-CN" sz="1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e>
                        <m:sub>
                          <m:r>
                            <a:rPr lang="en-US" altLang="zh-CN" sz="1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altLang="zh-CN" sz="1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altLang="zh-CN" sz="1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altLang="zh-CN" sz="1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e>
                        <m:sub>
                          <m:r>
                            <a:rPr lang="en-US" altLang="zh-CN" sz="1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altLang="zh-CN" sz="1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⊆</m:t>
                      </m:r>
                      <m:r>
                        <a:rPr lang="en-US" altLang="zh-CN" sz="1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en-US" altLang="zh-CN" sz="1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altLang="zh-CN" sz="1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8F78F637-EED3-E0E7-572E-8A66A6E9E77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601138" y="4136870"/>
                <a:ext cx="10989723" cy="2150418"/>
              </a:xfrm>
              <a:blipFill>
                <a:blip r:embed="rId2"/>
                <a:stretch>
                  <a:fillRect l="-38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图片 10">
            <a:extLst>
              <a:ext uri="{FF2B5EF4-FFF2-40B4-BE49-F238E27FC236}">
                <a16:creationId xmlns:a16="http://schemas.microsoft.com/office/drawing/2014/main" id="{09E36ADC-786C-E336-7703-76958571CF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207" y="1665103"/>
            <a:ext cx="11028372" cy="1894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4713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lvl="1" indent="-34290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800" dirty="0"/>
              <a:t>开运算的定义</a:t>
            </a:r>
            <a:endParaRPr lang="en-US" altLang="zh-CN" sz="2800" dirty="0"/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8F78F637-EED3-E0E7-572E-8A66A6E9E77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21206" y="4767491"/>
            <a:ext cx="11075907" cy="1595472"/>
          </a:xfrm>
        </p:spPr>
        <p:txBody>
          <a:bodyPr>
            <a:norm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chemeClr val="tx1"/>
                </a:solidFill>
              </a:rPr>
              <a:t>开运算可以看成结构元在前景图中滑动，所产生的区域。</a:t>
            </a:r>
            <a:endParaRPr lang="en-US" altLang="zh-CN" sz="1800" dirty="0">
              <a:solidFill>
                <a:schemeClr val="tx1"/>
              </a:solidFill>
            </a:endParaRP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chemeClr val="tx1"/>
                </a:solidFill>
              </a:rPr>
              <a:t>也可以看成前景图的凸角变圆。</a:t>
            </a:r>
            <a:endParaRPr lang="en-US" altLang="zh-CN" sz="1800" dirty="0">
              <a:solidFill>
                <a:schemeClr val="tx1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48B81DE-B8C7-B521-5D23-0D301065EB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05" y="1409744"/>
            <a:ext cx="5640509" cy="311180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24C0828-8E3E-FCC9-0E3D-A1E38BE20F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8723" y="1419762"/>
            <a:ext cx="4203137" cy="3114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18010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lvl="1" indent="-34290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800" dirty="0"/>
              <a:t>开运算的特性</a:t>
            </a:r>
            <a:endParaRPr lang="en-US" altLang="zh-CN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8F78F637-EED3-E0E7-572E-8A66A6E9E778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615799" y="4023358"/>
                <a:ext cx="11075907" cy="561254"/>
              </a:xfrm>
            </p:spPr>
            <p:txBody>
              <a:bodyPr>
                <a:normAutofit/>
              </a:bodyPr>
              <a:lstStyle/>
              <a:p>
                <a:pPr marL="285750" indent="-285750">
                  <a:spcBef>
                    <a:spcPts val="60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1800" dirty="0">
                    <a:solidFill>
                      <a:schemeClr val="tx1"/>
                    </a:solidFill>
                  </a:rPr>
                  <a:t>开运算具有幂等性，即操作 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≥1)</m:t>
                    </m:r>
                  </m:oMath>
                </a14:m>
                <a:r>
                  <a:rPr lang="en-US" altLang="zh-CN" sz="1800" dirty="0">
                    <a:solidFill>
                      <a:schemeClr val="tx1"/>
                    </a:solidFill>
                  </a:rPr>
                  <a:t> </a:t>
                </a:r>
                <a:r>
                  <a:rPr lang="zh-CN" altLang="en-US" sz="1800" dirty="0">
                    <a:solidFill>
                      <a:schemeClr val="tx1"/>
                    </a:solidFill>
                  </a:rPr>
                  <a:t>次的效果与操作一次的效果相同。</a:t>
                </a:r>
                <a:endParaRPr lang="en-US" altLang="zh-CN" sz="1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8F78F637-EED3-E0E7-572E-8A66A6E9E77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615799" y="4023358"/>
                <a:ext cx="11075907" cy="561254"/>
              </a:xfrm>
              <a:blipFill>
                <a:blip r:embed="rId2"/>
                <a:stretch>
                  <a:fillRect l="-3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>
            <a:extLst>
              <a:ext uri="{FF2B5EF4-FFF2-40B4-BE49-F238E27FC236}">
                <a16:creationId xmlns:a16="http://schemas.microsoft.com/office/drawing/2014/main" id="{34A508CC-E7C8-C814-00B4-D20690A96B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860" y="1381388"/>
            <a:ext cx="10081335" cy="2232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5213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lvl="1" indent="-34290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800" dirty="0"/>
              <a:t>开运算的应用</a:t>
            </a:r>
            <a:endParaRPr lang="en-US" altLang="zh-CN" sz="2800" dirty="0"/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8F78F637-EED3-E0E7-572E-8A66A6E9E77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058955" y="3934418"/>
            <a:ext cx="1844055" cy="340538"/>
          </a:xfrm>
        </p:spPr>
        <p:txBody>
          <a:bodyPr>
            <a:norm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zh-CN" altLang="en-US" dirty="0">
                <a:solidFill>
                  <a:schemeClr val="tx1"/>
                </a:solidFill>
              </a:rPr>
              <a:t>移除图像中小物体</a:t>
            </a:r>
            <a:endParaRPr lang="en-US" altLang="zh-CN" dirty="0">
              <a:solidFill>
                <a:schemeClr val="tx1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7193C78-85EC-61C2-8133-4E6A468AD6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1104" y="1595300"/>
            <a:ext cx="5208616" cy="233994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27D700E-99CA-5D6F-A332-67BF091540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576" y="4289935"/>
            <a:ext cx="5208616" cy="2070964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92E4E615-090F-3250-1D77-573039B0F7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576" y="1595300"/>
            <a:ext cx="5803389" cy="2339940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CB51AFB5-77E5-3709-7A80-531583BE8A0A}"/>
              </a:ext>
            </a:extLst>
          </p:cNvPr>
          <p:cNvSpPr txBox="1"/>
          <p:nvPr/>
        </p:nvSpPr>
        <p:spPr>
          <a:xfrm>
            <a:off x="8125574" y="3935240"/>
            <a:ext cx="25452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zh-CN" altLang="en-US" sz="1200" dirty="0">
                <a:solidFill>
                  <a:schemeClr val="tx1"/>
                </a:solidFill>
              </a:rPr>
              <a:t>分开细连接的物体</a:t>
            </a:r>
            <a:endParaRPr lang="en-US" altLang="zh-CN" sz="1200" dirty="0">
              <a:solidFill>
                <a:schemeClr val="tx1"/>
              </a:solidFill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7469FD22-F8BF-B4EA-2855-BEA54D13E2B3}"/>
              </a:ext>
            </a:extLst>
          </p:cNvPr>
          <p:cNvSpPr txBox="1"/>
          <p:nvPr/>
        </p:nvSpPr>
        <p:spPr>
          <a:xfrm>
            <a:off x="2090534" y="6360899"/>
            <a:ext cx="25452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zh-CN" altLang="en-US" sz="1200" dirty="0">
                <a:solidFill>
                  <a:schemeClr val="tx1"/>
                </a:solidFill>
              </a:rPr>
              <a:t>开操作能够找出简单的形状</a:t>
            </a:r>
            <a:endParaRPr lang="en-US" altLang="zh-CN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117412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lvl="1" indent="-34290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800" dirty="0"/>
              <a:t>闭运算的定义</a:t>
            </a:r>
            <a:endParaRPr lang="en-US" altLang="zh-CN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8F78F637-EED3-E0E7-572E-8A66A6E9E778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615799" y="4023358"/>
                <a:ext cx="11075909" cy="2453116"/>
              </a:xfrm>
            </p:spPr>
            <p:txBody>
              <a:bodyPr>
                <a:norm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zh-CN" altLang="en-US" sz="1800" dirty="0">
                    <a:solidFill>
                      <a:schemeClr val="tx1"/>
                    </a:solidFill>
                  </a:rPr>
                  <a:t>闭运算是使用相同的结构元，对图像先做膨胀操作，再做腐蚀操作。</a:t>
                </a:r>
                <a:endParaRPr lang="en-US" altLang="zh-CN" sz="1800" dirty="0">
                  <a:solidFill>
                    <a:schemeClr val="tx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zh-CN" altLang="en-US" sz="1800" dirty="0">
                    <a:solidFill>
                      <a:schemeClr val="tx1"/>
                    </a:solidFill>
                  </a:rPr>
                  <a:t>数学表达式为：</a:t>
                </a:r>
                <a:endParaRPr lang="en-US" altLang="zh-CN" sz="180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1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US" altLang="zh-CN" sz="1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zh-CN" sz="1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en-US" altLang="zh-CN" sz="1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sz="1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altLang="zh-CN" sz="18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⊕</m:t>
                          </m:r>
                          <m:r>
                            <a:rPr lang="en-US" altLang="zh-CN" sz="1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altLang="zh-CN" sz="1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⊖</m:t>
                      </m:r>
                      <m:r>
                        <a:rPr lang="en-US" altLang="zh-CN" sz="1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en-US" altLang="zh-CN" sz="1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={</m:t>
                      </m:r>
                      <m:sSub>
                        <m:sSubPr>
                          <m:ctrlPr>
                            <a:rPr lang="en-US" altLang="zh-CN" sz="1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zh-CN" sz="1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CN" sz="1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zh-CN" sz="1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d>
                            <m:dPr>
                              <m:ctrlPr>
                                <a:rPr lang="en-US" altLang="zh-CN" sz="1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e>
                        <m:sub>
                          <m:r>
                            <a:rPr lang="en-US" altLang="zh-CN" sz="1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altLang="zh-CN" sz="1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sSub>
                        <m:sSubPr>
                          <m:ctrlPr>
                            <a:rPr lang="en-US" altLang="zh-CN" sz="1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altLang="zh-CN" sz="1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e>
                        <m:sub>
                          <m:r>
                            <a:rPr lang="en-US" altLang="zh-CN" sz="1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altLang="zh-CN" sz="1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⋂</m:t>
                      </m:r>
                      <m:r>
                        <a:rPr lang="en-US" altLang="zh-CN" sz="1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en-US" altLang="zh-CN" sz="1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≠∅</m:t>
                      </m:r>
                      <m:r>
                        <a:rPr lang="en-US" altLang="zh-CN" sz="1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altLang="zh-CN" sz="1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8F78F637-EED3-E0E7-572E-8A66A6E9E77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615799" y="4023358"/>
                <a:ext cx="11075909" cy="2453116"/>
              </a:xfrm>
              <a:blipFill>
                <a:blip r:embed="rId2"/>
                <a:stretch>
                  <a:fillRect l="-3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7A15B301-A90B-07D6-9AF4-12217C9750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6712" y="1460332"/>
            <a:ext cx="5612819" cy="2190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42425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lvl="1" indent="-34290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800" dirty="0"/>
              <a:t>闭运算的定义</a:t>
            </a:r>
            <a:endParaRPr lang="en-US" altLang="zh-CN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8F78F637-EED3-E0E7-572E-8A66A6E9E778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21207" y="4199932"/>
                <a:ext cx="11069602" cy="2490954"/>
              </a:xfrm>
            </p:spPr>
            <p:txBody>
              <a:bodyPr>
                <a:normAutofit/>
              </a:bodyPr>
              <a:lstStyle/>
              <a:p>
                <a:pPr marL="285750" indent="-285750">
                  <a:spcBef>
                    <a:spcPts val="60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1800" dirty="0">
                    <a:solidFill>
                      <a:schemeClr val="tx1"/>
                    </a:solidFill>
                  </a:rPr>
                  <a:t>闭运算可以看成结构元在背景图中滑动，所产生的区域。</a:t>
                </a:r>
                <a:endParaRPr lang="en-US" altLang="zh-CN" sz="1800" dirty="0">
                  <a:solidFill>
                    <a:schemeClr val="tx1"/>
                  </a:solidFill>
                </a:endParaRPr>
              </a:p>
              <a:p>
                <a:pPr marL="285750" indent="-285750">
                  <a:spcBef>
                    <a:spcPts val="60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1800" dirty="0">
                    <a:solidFill>
                      <a:schemeClr val="tx1"/>
                    </a:solidFill>
                  </a:rPr>
                  <a:t>也可以看成背景图的凸角变圆。</a:t>
                </a:r>
                <a:endParaRPr lang="en-US" altLang="zh-CN" sz="1800" dirty="0">
                  <a:solidFill>
                    <a:schemeClr val="tx1"/>
                  </a:solidFill>
                </a:endParaRPr>
              </a:p>
              <a:p>
                <a:pPr marL="285750" indent="-285750">
                  <a:spcBef>
                    <a:spcPts val="60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1800" dirty="0">
                    <a:solidFill>
                      <a:schemeClr val="tx1"/>
                    </a:solidFill>
                  </a:rPr>
                  <a:t>闭运算具有幂等性，即操作 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≥1)</m:t>
                    </m:r>
                  </m:oMath>
                </a14:m>
                <a:r>
                  <a:rPr lang="en-US" altLang="zh-CN" sz="1800" dirty="0">
                    <a:solidFill>
                      <a:schemeClr val="tx1"/>
                    </a:solidFill>
                  </a:rPr>
                  <a:t> </a:t>
                </a:r>
                <a:r>
                  <a:rPr lang="zh-CN" altLang="en-US" sz="1800" dirty="0">
                    <a:solidFill>
                      <a:schemeClr val="tx1"/>
                    </a:solidFill>
                  </a:rPr>
                  <a:t>次的效果与操作一次的效果相同。</a:t>
                </a:r>
                <a:endParaRPr lang="en-US" altLang="zh-CN" sz="1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8F78F637-EED3-E0E7-572E-8A66A6E9E77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21207" y="4199932"/>
                <a:ext cx="11069602" cy="2490954"/>
              </a:xfrm>
              <a:blipFill>
                <a:blip r:embed="rId2"/>
                <a:stretch>
                  <a:fillRect l="-3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>
            <a:extLst>
              <a:ext uri="{FF2B5EF4-FFF2-40B4-BE49-F238E27FC236}">
                <a16:creationId xmlns:a16="http://schemas.microsoft.com/office/drawing/2014/main" id="{EB62A044-F855-575B-349E-6C51CFA151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799" y="1460332"/>
            <a:ext cx="5612819" cy="219083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E964D10-3E93-B085-4958-5FC7140FEB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7729" y="1460332"/>
            <a:ext cx="4675746" cy="3679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80254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lvl="1" indent="-34290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800" dirty="0"/>
              <a:t>闭运算的应用</a:t>
            </a:r>
            <a:endParaRPr lang="en-US" altLang="zh-CN" sz="2800" dirty="0"/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8F78F637-EED3-E0E7-572E-8A66A6E9E77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018865" y="3384856"/>
            <a:ext cx="1844055" cy="340538"/>
          </a:xfrm>
        </p:spPr>
        <p:txBody>
          <a:bodyPr>
            <a:norm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zh-CN" altLang="en-US" dirty="0">
                <a:solidFill>
                  <a:schemeClr val="tx1"/>
                </a:solidFill>
              </a:rPr>
              <a:t>移除前景图的孔</a:t>
            </a:r>
            <a:endParaRPr lang="en-US" altLang="zh-CN" dirty="0">
              <a:solidFill>
                <a:schemeClr val="tx1"/>
              </a:solidFill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7469FD22-F8BF-B4EA-2855-BEA54D13E2B3}"/>
              </a:ext>
            </a:extLst>
          </p:cNvPr>
          <p:cNvSpPr txBox="1"/>
          <p:nvPr/>
        </p:nvSpPr>
        <p:spPr>
          <a:xfrm>
            <a:off x="5142818" y="6104494"/>
            <a:ext cx="13478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zh-CN" altLang="en-US" sz="1200" dirty="0"/>
              <a:t>连接靠近的物体</a:t>
            </a:r>
            <a:endParaRPr lang="en-US" altLang="zh-CN" sz="1200" dirty="0">
              <a:solidFill>
                <a:schemeClr val="tx1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95603B6-F6D9-E2DB-A461-C8E1AB4457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4386" y="1366193"/>
            <a:ext cx="7484716" cy="190672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8B7EDE7-4EFF-972D-A63B-B27F04CB70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6735" y="3959402"/>
            <a:ext cx="4768313" cy="2049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5850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lvl="1" indent="-34290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800" dirty="0"/>
              <a:t>为什么我们需要图像压缩技术</a:t>
            </a:r>
            <a:endParaRPr lang="en-US" altLang="zh-CN" sz="2800" dirty="0"/>
          </a:p>
        </p:txBody>
      </p:sp>
      <p:pic>
        <p:nvPicPr>
          <p:cNvPr id="3074" name="Picture 2" descr="screen resolution explained">
            <a:extLst>
              <a:ext uri="{FF2B5EF4-FFF2-40B4-BE49-F238E27FC236}">
                <a16:creationId xmlns:a16="http://schemas.microsoft.com/office/drawing/2014/main" id="{0CDB7320-9CFE-D0E3-571A-A23C0B1016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5124" y="1435608"/>
            <a:ext cx="5201569" cy="2860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07E186F-6CCF-6BCF-F90E-28AA3C9AF13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7622" y="1435608"/>
            <a:ext cx="5331915" cy="4974336"/>
          </a:xfrm>
        </p:spPr>
        <p:txBody>
          <a:bodyPr>
            <a:normAutofit/>
          </a:bodyPr>
          <a:lstStyle/>
          <a:p>
            <a:pPr marL="571500" lvl="1" indent="-34290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/>
              <a:t>1080P(Full High Definition), </a:t>
            </a:r>
            <a:r>
              <a:rPr lang="zh-CN" altLang="en-US" sz="1800" dirty="0"/>
              <a:t>大概需要 </a:t>
            </a:r>
            <a:r>
              <a:rPr lang="en-US" altLang="zh-CN" sz="1800" dirty="0"/>
              <a:t>1.3TB </a:t>
            </a:r>
            <a:r>
              <a:rPr lang="zh-CN" altLang="en-US" sz="1800" dirty="0"/>
              <a:t>大小</a:t>
            </a:r>
            <a:endParaRPr lang="en-US" altLang="zh-CN" sz="1800" dirty="0"/>
          </a:p>
          <a:p>
            <a:pPr marL="571500" lvl="1" indent="-34290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/>
              <a:t>2K (Quad HD)</a:t>
            </a:r>
            <a:r>
              <a:rPr lang="zh-CN" altLang="en-US" sz="1800" dirty="0"/>
              <a:t>，大概需要</a:t>
            </a:r>
            <a:r>
              <a:rPr lang="en-US" altLang="zh-CN" sz="1800" dirty="0"/>
              <a:t>2.4TB</a:t>
            </a:r>
          </a:p>
          <a:p>
            <a:pPr marL="571500" lvl="1" indent="-34290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/>
              <a:t>4K(Ultra HD)</a:t>
            </a:r>
            <a:r>
              <a:rPr lang="zh-CN" altLang="en-US" sz="1800" dirty="0"/>
              <a:t>，大概需要</a:t>
            </a:r>
            <a:r>
              <a:rPr lang="en-US" altLang="zh-CN" sz="1800" dirty="0"/>
              <a:t>5.4TB</a:t>
            </a:r>
          </a:p>
          <a:p>
            <a:pPr marL="571500" lvl="1" indent="-34290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/>
              <a:t>8K(Full Ultra HD), </a:t>
            </a:r>
            <a:r>
              <a:rPr lang="zh-CN" altLang="en-US" sz="1800" dirty="0"/>
              <a:t>大概需要</a:t>
            </a:r>
            <a:r>
              <a:rPr lang="en-US" altLang="zh-CN" sz="1800" dirty="0"/>
              <a:t>21.5TB</a:t>
            </a:r>
          </a:p>
          <a:p>
            <a:pPr lvl="1" indent="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00" dirty="0"/>
              <a:t>……</a:t>
            </a:r>
            <a:r>
              <a:rPr lang="zh-CN" altLang="en-US" sz="1800" dirty="0"/>
              <a:t>很可怕</a:t>
            </a:r>
            <a:endParaRPr lang="en-US" altLang="zh-CN" sz="1800" dirty="0"/>
          </a:p>
          <a:p>
            <a:pPr lvl="1" indent="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800" dirty="0"/>
              <a:t>怎么存储？</a:t>
            </a:r>
            <a:endParaRPr lang="en-US" altLang="zh-CN" sz="1800" dirty="0"/>
          </a:p>
          <a:p>
            <a:pPr lvl="1" indent="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800" dirty="0"/>
              <a:t>怎么传输？</a:t>
            </a:r>
            <a:endParaRPr lang="en-US" altLang="zh-CN" sz="1800" dirty="0"/>
          </a:p>
          <a:p>
            <a:pPr lvl="1" indent="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800" dirty="0"/>
              <a:t>流媒体（</a:t>
            </a:r>
            <a:r>
              <a:rPr lang="en-US" altLang="zh-CN" sz="1800" dirty="0"/>
              <a:t>Streaming Media</a:t>
            </a:r>
            <a:r>
              <a:rPr lang="zh-CN" altLang="en-US" sz="1800" dirty="0"/>
              <a:t>）技术？</a:t>
            </a:r>
            <a:endParaRPr lang="en-US" altLang="zh-CN" sz="1800" dirty="0"/>
          </a:p>
          <a:p>
            <a:pPr lvl="1" indent="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00" dirty="0"/>
              <a:t>5G</a:t>
            </a:r>
            <a:r>
              <a:rPr lang="zh-CN" altLang="en-US" sz="1800" dirty="0"/>
              <a:t>技术也跟不上。。。（</a:t>
            </a:r>
            <a:r>
              <a:rPr lang="en-US" altLang="zh-CN" sz="1800" dirty="0"/>
              <a:t>125MB/s, 1Gbps</a:t>
            </a:r>
            <a:r>
              <a:rPr lang="zh-CN" altLang="en-US" sz="1800" dirty="0"/>
              <a:t>）</a:t>
            </a:r>
            <a:endParaRPr lang="en-US" altLang="zh-CN" sz="1800" dirty="0"/>
          </a:p>
          <a:p>
            <a:pPr lvl="1" indent="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zh-CN" sz="1800" dirty="0"/>
          </a:p>
        </p:txBody>
      </p:sp>
      <p:pic>
        <p:nvPicPr>
          <p:cNvPr id="3080" name="Picture 8" descr="流媒体平台影视数据分析（数据预处理与可视化）_chaunceyliu30的博客-程序员资料_流媒体数据分析- 程序员资料">
            <a:extLst>
              <a:ext uri="{FF2B5EF4-FFF2-40B4-BE49-F238E27FC236}">
                <a16:creationId xmlns:a16="http://schemas.microsoft.com/office/drawing/2014/main" id="{69C18A2A-DF95-F101-BDFF-66BC71DAC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5424" y="4440202"/>
            <a:ext cx="3261269" cy="1842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哔哩哔哩是什么- 泪雪网">
            <a:extLst>
              <a:ext uri="{FF2B5EF4-FFF2-40B4-BE49-F238E27FC236}">
                <a16:creationId xmlns:a16="http://schemas.microsoft.com/office/drawing/2014/main" id="{19CAE0C3-25A3-6506-1997-CFB9C27835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6029" y="4440202"/>
            <a:ext cx="1492297" cy="932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YouTube Community Guidelines &amp; Policies - How YouTube Works">
            <a:extLst>
              <a:ext uri="{FF2B5EF4-FFF2-40B4-BE49-F238E27FC236}">
                <a16:creationId xmlns:a16="http://schemas.microsoft.com/office/drawing/2014/main" id="{93272E57-BB5A-4DFA-F316-DC96E82534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6029" y="5454062"/>
            <a:ext cx="2090517" cy="1099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729147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lvl="1" indent="-34290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800" dirty="0"/>
              <a:t>开运算与闭运算的总结</a:t>
            </a:r>
            <a:endParaRPr lang="en-US" altLang="zh-CN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内容占位符 3">
                <a:extLst>
                  <a:ext uri="{FF2B5EF4-FFF2-40B4-BE49-F238E27FC236}">
                    <a16:creationId xmlns:a16="http://schemas.microsoft.com/office/drawing/2014/main" id="{E36AE4DA-739C-529A-086E-B96C76BC3025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39496" y="1435608"/>
                <a:ext cx="5432482" cy="4908436"/>
              </a:xfrm>
            </p:spPr>
            <p:txBody>
              <a:bodyPr>
                <a:normAutofit/>
              </a:bodyPr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zh-CN" altLang="en-US" sz="2000" dirty="0"/>
                  <a:t>开运算与闭运算是一对对偶操作。</a:t>
                </a:r>
                <a:endParaRPr lang="en-US" altLang="zh-CN" sz="2000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zh-CN" altLang="en-US" sz="2000" dirty="0"/>
                  <a:t>数学表达式：</a:t>
                </a:r>
                <a:endParaRPr lang="en-US" altLang="zh-CN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B</m:t>
                              </m:r>
                            </m:e>
                          </m:d>
                        </m:e>
                        <m: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p>
                      </m:sSup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sup>
                          </m:s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∘</m:t>
                          </m:r>
                          <m:acc>
                            <m:accPr>
                              <m:chr m:val="̂"/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altLang="zh-CN" sz="2000" b="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∘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e>
                        <m: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p>
                      </m:sSup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=(</m:t>
                      </m:r>
                      <m:sSup>
                        <m:sSup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p>
                      </m:sSup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acc>
                        <m:accPr>
                          <m:chr m:val="̂"/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2000" dirty="0"/>
              </a:p>
            </p:txBody>
          </p:sp>
        </mc:Choice>
        <mc:Fallback xmlns="">
          <p:sp>
            <p:nvSpPr>
              <p:cNvPr id="4" name="内容占位符 3">
                <a:extLst>
                  <a:ext uri="{FF2B5EF4-FFF2-40B4-BE49-F238E27FC236}">
                    <a16:creationId xmlns:a16="http://schemas.microsoft.com/office/drawing/2014/main" id="{E36AE4DA-739C-529A-086E-B96C76BC30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39496" y="1435608"/>
                <a:ext cx="5432482" cy="4908436"/>
              </a:xfrm>
              <a:blipFill>
                <a:blip r:embed="rId2"/>
                <a:stretch>
                  <a:fillRect l="-101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图片 12">
            <a:extLst>
              <a:ext uri="{FF2B5EF4-FFF2-40B4-BE49-F238E27FC236}">
                <a16:creationId xmlns:a16="http://schemas.microsoft.com/office/drawing/2014/main" id="{83603CBA-1457-2305-C7CB-5D54F85342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1215" y="1929698"/>
            <a:ext cx="6402552" cy="3116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54869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lvl="1" indent="-34290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800" dirty="0"/>
              <a:t>击中或击不中（</a:t>
            </a:r>
            <a:r>
              <a:rPr lang="en-US" altLang="zh-CN" sz="2800" dirty="0"/>
              <a:t>Hit-or-miss</a:t>
            </a:r>
            <a:r>
              <a:rPr lang="zh-CN" altLang="en-US" sz="2800" dirty="0"/>
              <a:t>）的定义</a:t>
            </a:r>
            <a:endParaRPr lang="en-US" altLang="zh-CN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8F78F637-EED3-E0E7-572E-8A66A6E9E778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634718" y="1481955"/>
                <a:ext cx="5248973" cy="5057581"/>
              </a:xfrm>
            </p:spPr>
            <p:txBody>
              <a:bodyPr>
                <a:norm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zh-CN" altLang="en-US" sz="1800" dirty="0">
                    <a:solidFill>
                      <a:schemeClr val="tx1"/>
                    </a:solidFill>
                  </a:rPr>
                  <a:t>击中或击不中用于检测图像中的形状</a:t>
                </a:r>
                <a:endParaRPr lang="en-US" altLang="zh-CN" sz="1800" dirty="0">
                  <a:solidFill>
                    <a:schemeClr val="tx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zh-CN" altLang="en-US" sz="1800" dirty="0">
                    <a:solidFill>
                      <a:schemeClr val="tx1"/>
                    </a:solidFill>
                  </a:rPr>
                  <a:t>数学表达式为：</a:t>
                </a:r>
                <a:endParaRPr lang="en-US" altLang="zh-CN" sz="180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1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US" altLang="zh-CN" sz="1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⊛</m:t>
                      </m:r>
                      <m:r>
                        <a:rPr lang="en-US" altLang="zh-CN" sz="1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  <m:r>
                        <a:rPr lang="en-US" altLang="zh-CN" sz="1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sz="1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altLang="zh-CN" sz="1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⊖</m:t>
                          </m:r>
                          <m:r>
                            <a:rPr lang="en-US" altLang="zh-CN" sz="1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en-US" altLang="zh-CN" sz="1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⋂</m:t>
                      </m:r>
                      <m:r>
                        <a:rPr lang="en-US" altLang="zh-CN" sz="1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sSup>
                        <m:sSupPr>
                          <m:ctrlPr>
                            <a:rPr lang="en-US" altLang="zh-CN" sz="1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altLang="zh-CN" sz="1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p>
                      </m:sSup>
                      <m:r>
                        <a:rPr lang="en-US" altLang="zh-CN" sz="1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⊖(</m:t>
                      </m:r>
                      <m:r>
                        <a:rPr lang="en-US" altLang="zh-CN" sz="1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  <m:r>
                        <a:rPr lang="en-US" altLang="zh-CN" sz="1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altLang="zh-CN" sz="1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  <m:r>
                        <a:rPr lang="en-US" altLang="zh-CN" sz="1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)]</m:t>
                      </m:r>
                    </m:oMath>
                  </m:oMathPara>
                </a14:m>
                <a:endParaRPr lang="en-US" altLang="zh-CN" sz="1800" dirty="0">
                  <a:solidFill>
                    <a:schemeClr val="tx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zh-CN" altLang="en-US" sz="1800" dirty="0">
                    <a:solidFill>
                      <a:schemeClr val="tx1"/>
                    </a:solidFill>
                  </a:rPr>
                  <a:t>举例：检测形状</a:t>
                </a:r>
                <a:r>
                  <a:rPr lang="en-US" altLang="zh-CN" sz="1800" dirty="0">
                    <a:solidFill>
                      <a:schemeClr val="tx1"/>
                    </a:solidFill>
                  </a:rPr>
                  <a:t>D</a:t>
                </a:r>
              </a:p>
            </p:txBody>
          </p:sp>
        </mc:Choice>
        <mc:Fallback xmlns="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8F78F637-EED3-E0E7-572E-8A66A6E9E77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634718" y="1481955"/>
                <a:ext cx="5248973" cy="5057581"/>
              </a:xfrm>
              <a:blipFill>
                <a:blip r:embed="rId2"/>
                <a:stretch>
                  <a:fillRect l="-6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>
            <a:extLst>
              <a:ext uri="{FF2B5EF4-FFF2-40B4-BE49-F238E27FC236}">
                <a16:creationId xmlns:a16="http://schemas.microsoft.com/office/drawing/2014/main" id="{5B57DDBD-F4A3-FA58-D3E7-0234D2C636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481955"/>
            <a:ext cx="5442304" cy="2413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95856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lvl="1" indent="-34290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800" dirty="0"/>
              <a:t>击中或击不中（</a:t>
            </a:r>
            <a:r>
              <a:rPr lang="en-US" altLang="zh-CN" sz="2800" dirty="0"/>
              <a:t>Hit-or-miss</a:t>
            </a:r>
            <a:r>
              <a:rPr lang="zh-CN" altLang="en-US" sz="2800" dirty="0"/>
              <a:t>）的定义</a:t>
            </a:r>
            <a:endParaRPr lang="en-US" altLang="zh-CN" sz="2800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7000D2D-C625-134C-3B8B-DC170D166D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1426" y="1966180"/>
            <a:ext cx="6929147" cy="2925640"/>
          </a:xfrm>
          <a:prstGeom prst="rect">
            <a:avLst/>
          </a:prstGeom>
        </p:spPr>
      </p:pic>
      <p:sp>
        <p:nvSpPr>
          <p:cNvPr id="9" name="内容占位符 2">
            <a:extLst>
              <a:ext uri="{FF2B5EF4-FFF2-40B4-BE49-F238E27FC236}">
                <a16:creationId xmlns:a16="http://schemas.microsoft.com/office/drawing/2014/main" id="{EF94FC1A-5E3F-D7C1-38AC-BD544035507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45724" y="5027096"/>
            <a:ext cx="2180491" cy="742768"/>
          </a:xfrm>
        </p:spPr>
        <p:txBody>
          <a:bodyPr>
            <a:normAutofit/>
          </a:bodyPr>
          <a:lstStyle/>
          <a:p>
            <a:r>
              <a:rPr lang="en-US" altLang="zh-CN" sz="1800" dirty="0">
                <a:solidFill>
                  <a:schemeClr val="tx1"/>
                </a:solidFill>
              </a:rPr>
              <a:t>D </a:t>
            </a:r>
            <a:r>
              <a:rPr lang="zh-CN" altLang="en-US" sz="1800" dirty="0">
                <a:solidFill>
                  <a:schemeClr val="tx1"/>
                </a:solidFill>
              </a:rPr>
              <a:t>对 </a:t>
            </a:r>
            <a:r>
              <a:rPr lang="en-US" altLang="zh-CN" sz="1800" dirty="0">
                <a:solidFill>
                  <a:schemeClr val="tx1"/>
                </a:solidFill>
              </a:rPr>
              <a:t>A </a:t>
            </a:r>
            <a:r>
              <a:rPr lang="zh-CN" altLang="en-US" sz="1800" dirty="0">
                <a:solidFill>
                  <a:schemeClr val="tx1"/>
                </a:solidFill>
              </a:rPr>
              <a:t>腐蚀后</a:t>
            </a:r>
            <a:endParaRPr lang="en-US" altLang="zh-CN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871266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lvl="1" indent="-34290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800" dirty="0"/>
              <a:t>击中或击不中（</a:t>
            </a:r>
            <a:r>
              <a:rPr lang="en-US" altLang="zh-CN" sz="2800" dirty="0"/>
              <a:t>Hit-or-miss</a:t>
            </a:r>
            <a:r>
              <a:rPr lang="zh-CN" altLang="en-US" sz="2800" dirty="0"/>
              <a:t>）的定义</a:t>
            </a:r>
            <a:endParaRPr lang="en-US" altLang="zh-CN" sz="2800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9532FFDA-EEA4-F23D-393F-7499B253CE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3212" y="1300162"/>
            <a:ext cx="6810375" cy="42576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内容占位符 2">
                <a:extLst>
                  <a:ext uri="{FF2B5EF4-FFF2-40B4-BE49-F238E27FC236}">
                    <a16:creationId xmlns:a16="http://schemas.microsoft.com/office/drawing/2014/main" id="{6921880C-9B38-F67C-0FA6-42D760A146FE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357447" y="5667176"/>
                <a:ext cx="2180491" cy="742768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1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altLang="zh-CN" sz="1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– </m:t>
                    </m:r>
                    <m:r>
                      <a:rPr lang="en-US" altLang="zh-CN" sz="1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altLang="zh-CN" sz="1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1800" dirty="0">
                    <a:solidFill>
                      <a:schemeClr val="tx1"/>
                    </a:solidFill>
                  </a:rPr>
                  <a:t>对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altLang="zh-CN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p>
                    </m:sSup>
                  </m:oMath>
                </a14:m>
                <a:r>
                  <a:rPr lang="en-US" altLang="zh-CN" sz="1800" dirty="0">
                    <a:solidFill>
                      <a:schemeClr val="tx1"/>
                    </a:solidFill>
                  </a:rPr>
                  <a:t> </a:t>
                </a:r>
                <a:r>
                  <a:rPr lang="zh-CN" altLang="en-US" sz="1800" dirty="0">
                    <a:solidFill>
                      <a:schemeClr val="tx1"/>
                    </a:solidFill>
                  </a:rPr>
                  <a:t>腐蚀后</a:t>
                </a:r>
                <a:endParaRPr lang="en-US" altLang="zh-CN" sz="1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内容占位符 2">
                <a:extLst>
                  <a:ext uri="{FF2B5EF4-FFF2-40B4-BE49-F238E27FC236}">
                    <a16:creationId xmlns:a16="http://schemas.microsoft.com/office/drawing/2014/main" id="{6921880C-9B38-F67C-0FA6-42D760A146F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357447" y="5667176"/>
                <a:ext cx="2180491" cy="742768"/>
              </a:xfrm>
              <a:blipFill>
                <a:blip r:embed="rId3"/>
                <a:stretch>
                  <a:fillRect r="-223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946859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lvl="1" indent="-34290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800" dirty="0"/>
              <a:t>击中或击不中（</a:t>
            </a:r>
            <a:r>
              <a:rPr lang="en-US" altLang="zh-CN" sz="2800" dirty="0"/>
              <a:t>Hit-or-miss</a:t>
            </a:r>
            <a:r>
              <a:rPr lang="zh-CN" altLang="en-US" sz="2800" dirty="0"/>
              <a:t>）的定义</a:t>
            </a:r>
            <a:endParaRPr lang="en-US" altLang="zh-CN" sz="2800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8AF0A98-F2A6-78E9-73A1-EAA02E7811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9610" y="1673103"/>
            <a:ext cx="7534394" cy="351179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内容占位符 2">
                <a:extLst>
                  <a:ext uri="{FF2B5EF4-FFF2-40B4-BE49-F238E27FC236}">
                    <a16:creationId xmlns:a16="http://schemas.microsoft.com/office/drawing/2014/main" id="{D71563E6-F0DC-B65B-FB67-4000DCAAC1B5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134709" y="5268592"/>
                <a:ext cx="2930769" cy="501272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zh-CN" altLang="en-US" sz="1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取交集</m:t>
                    </m:r>
                  </m:oMath>
                </a14:m>
                <a:r>
                  <a:rPr lang="zh-CN" altLang="en-US" sz="1800" dirty="0">
                    <a:solidFill>
                      <a:schemeClr val="tx1"/>
                    </a:solidFill>
                  </a:rPr>
                  <a:t>，即可得到图形位置</a:t>
                </a:r>
                <a:endParaRPr lang="en-US" altLang="zh-CN" sz="1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内容占位符 2">
                <a:extLst>
                  <a:ext uri="{FF2B5EF4-FFF2-40B4-BE49-F238E27FC236}">
                    <a16:creationId xmlns:a16="http://schemas.microsoft.com/office/drawing/2014/main" id="{D71563E6-F0DC-B65B-FB67-4000DCAAC1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134709" y="5268592"/>
                <a:ext cx="2930769" cy="501272"/>
              </a:xfrm>
              <a:blipFill>
                <a:blip r:embed="rId3"/>
                <a:stretch>
                  <a:fillRect l="-832" r="-1871" b="-96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255901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lvl="1" indent="-34290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800" dirty="0"/>
              <a:t>击中或击不中（</a:t>
            </a:r>
            <a:r>
              <a:rPr lang="en-US" altLang="zh-CN" sz="2800" dirty="0"/>
              <a:t>Hit-or-miss</a:t>
            </a:r>
            <a:r>
              <a:rPr lang="zh-CN" altLang="en-US" sz="2800" dirty="0"/>
              <a:t>）的应用</a:t>
            </a:r>
            <a:endParaRPr lang="en-US" altLang="zh-CN" sz="2800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8BCE70A-D71F-FEF1-2160-E083FBF73C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8867" y="1418619"/>
            <a:ext cx="3374264" cy="427711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内容占位符 2">
                <a:extLst>
                  <a:ext uri="{FF2B5EF4-FFF2-40B4-BE49-F238E27FC236}">
                    <a16:creationId xmlns:a16="http://schemas.microsoft.com/office/drawing/2014/main" id="{7E957BBB-48AE-6090-61B1-547EC212328D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4630615" y="5861725"/>
                <a:ext cx="2930769" cy="501272"/>
              </a:xfrm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Lab</m:t>
                      </m:r>
                      <m:r>
                        <a:rPr lang="en-US" altLang="zh-CN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zh-CN" alt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基于</m:t>
                      </m:r>
                      <m:r>
                        <a:rPr lang="zh-CN" alt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形态学</m:t>
                      </m:r>
                      <m:r>
                        <a:rPr lang="zh-CN" alt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的</m:t>
                      </m:r>
                      <m:r>
                        <a:rPr lang="zh-CN" altLang="en-US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车牌识别</m:t>
                      </m:r>
                    </m:oMath>
                  </m:oMathPara>
                </a14:m>
                <a:endParaRPr lang="en-US" altLang="zh-CN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内容占位符 2">
                <a:extLst>
                  <a:ext uri="{FF2B5EF4-FFF2-40B4-BE49-F238E27FC236}">
                    <a16:creationId xmlns:a16="http://schemas.microsoft.com/office/drawing/2014/main" id="{7E957BBB-48AE-6090-61B1-547EC212328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4630615" y="5861725"/>
                <a:ext cx="2930769" cy="501272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3964283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lvl="1" indent="-34290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800" dirty="0"/>
              <a:t>随堂练习</a:t>
            </a:r>
            <a:endParaRPr lang="en-US" altLang="zh-CN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内容占位符 2">
                <a:extLst>
                  <a:ext uri="{FF2B5EF4-FFF2-40B4-BE49-F238E27FC236}">
                    <a16:creationId xmlns:a16="http://schemas.microsoft.com/office/drawing/2014/main" id="{7E957BBB-48AE-6090-61B1-547EC212328D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861377" y="5004080"/>
                <a:ext cx="4469243" cy="324664"/>
              </a:xfrm>
            </p:spPr>
            <p:txBody>
              <a:bodyPr>
                <a:noAutofit/>
              </a:bodyPr>
              <a:lstStyle/>
              <a:p>
                <a14:m>
                  <m:oMath xmlns:m="http://schemas.openxmlformats.org/officeDocument/2006/math">
                    <m:r>
                      <a:rPr lang="zh-CN" alt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结构元</m:t>
                    </m:r>
                    <m:r>
                      <a:rPr lang="zh-CN" alt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为</m:t>
                    </m:r>
                    <m:r>
                      <a:rPr lang="zh-CN" alt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小</m:t>
                    </m:r>
                    <m:r>
                      <a:rPr lang="zh-CN" alt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圆</m:t>
                    </m:r>
                    <m:r>
                      <a:rPr lang="zh-CN" alt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时</m:t>
                    </m:r>
                    <m:r>
                      <a:rPr lang="en-US" altLang="zh-CN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zh-CN" alt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分别画出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膨胀腐蚀，开操作，闭操作的结果图。</a:t>
                </a:r>
                <a:endParaRPr lang="en-US" altLang="zh-CN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内容占位符 2">
                <a:extLst>
                  <a:ext uri="{FF2B5EF4-FFF2-40B4-BE49-F238E27FC236}">
                    <a16:creationId xmlns:a16="http://schemas.microsoft.com/office/drawing/2014/main" id="{7E957BBB-48AE-6090-61B1-547EC212328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861377" y="5004080"/>
                <a:ext cx="4469243" cy="324664"/>
              </a:xfrm>
              <a:blipFill>
                <a:blip r:embed="rId2"/>
                <a:stretch>
                  <a:fillRect r="-3406" b="-1886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8D877762-EBAE-A877-C525-A6CEF87BB6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2444" y="1365294"/>
            <a:ext cx="5387111" cy="3591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67588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73F081B-D28B-4645-4615-3EFE97359F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8908" y="2623129"/>
            <a:ext cx="5634183" cy="1145308"/>
          </a:xfrm>
        </p:spPr>
        <p:txBody>
          <a:bodyPr>
            <a:norm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THANKS,</a:t>
            </a:r>
            <a:r>
              <a:rPr lang="zh-CN" altLang="en-US" dirty="0">
                <a:solidFill>
                  <a:schemeClr val="bg1"/>
                </a:solidFill>
              </a:rPr>
              <a:t>希望大家实验课玩的愉快！</a:t>
            </a:r>
          </a:p>
        </p:txBody>
      </p:sp>
    </p:spTree>
    <p:extLst>
      <p:ext uri="{BB962C8B-B14F-4D97-AF65-F5344CB8AC3E}">
        <p14:creationId xmlns:p14="http://schemas.microsoft.com/office/powerpoint/2010/main" val="29473166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lvl="1" indent="-34290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800" dirty="0"/>
              <a:t>什么是图像压缩</a:t>
            </a:r>
            <a:endParaRPr lang="en-US" altLang="zh-CN" sz="28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EFCF1AC-1908-C78C-938B-68DB66512FB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7622" y="1435608"/>
            <a:ext cx="5331915" cy="4974336"/>
          </a:xfrm>
        </p:spPr>
        <p:txBody>
          <a:bodyPr>
            <a:normAutofit/>
          </a:bodyPr>
          <a:lstStyle/>
          <a:p>
            <a:pPr marL="514350" lvl="1" indent="-28575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800" dirty="0"/>
              <a:t>图像压缩的基本任务是减少</a:t>
            </a:r>
            <a:r>
              <a:rPr lang="zh-CN" altLang="en-US" sz="1800" dirty="0">
                <a:solidFill>
                  <a:srgbClr val="00B0F0"/>
                </a:solidFill>
              </a:rPr>
              <a:t>数据量</a:t>
            </a:r>
            <a:r>
              <a:rPr lang="zh-CN" altLang="en-US" sz="1800" dirty="0"/>
              <a:t>来表达</a:t>
            </a:r>
            <a:r>
              <a:rPr lang="zh-CN" altLang="en-US" sz="1800" dirty="0">
                <a:solidFill>
                  <a:srgbClr val="FF0000"/>
                </a:solidFill>
              </a:rPr>
              <a:t>信息</a:t>
            </a:r>
            <a:r>
              <a:rPr lang="zh-CN" altLang="en-US" sz="1800" dirty="0"/>
              <a:t>。</a:t>
            </a:r>
            <a:endParaRPr lang="en-US" altLang="zh-CN" sz="1800" dirty="0"/>
          </a:p>
          <a:p>
            <a:pPr marL="514350" lvl="1" indent="-28575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800" dirty="0"/>
              <a:t>图像压缩算法的设计方向</a:t>
            </a:r>
            <a:endParaRPr lang="en-US" altLang="zh-CN" sz="1800" dirty="0"/>
          </a:p>
          <a:p>
            <a:pPr marL="971550" lvl="2" indent="-28575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800" dirty="0"/>
              <a:t>编码冗余</a:t>
            </a:r>
            <a:endParaRPr lang="en-US" altLang="zh-CN" sz="1800" dirty="0"/>
          </a:p>
          <a:p>
            <a:pPr marL="971550" lvl="2" indent="-28575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800" dirty="0"/>
              <a:t>时间与空间冗余</a:t>
            </a:r>
            <a:endParaRPr lang="en-US" altLang="zh-CN" sz="1800" dirty="0"/>
          </a:p>
          <a:p>
            <a:pPr marL="971550" lvl="2" indent="-28575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800" dirty="0"/>
              <a:t>不相关信息（人类视觉心理冗余信息）</a:t>
            </a:r>
            <a:endParaRPr lang="en-US" altLang="zh-CN" sz="1800" dirty="0"/>
          </a:p>
          <a:p>
            <a:pPr marL="514350" lvl="1" indent="-28575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800" dirty="0"/>
              <a:t>图像压缩的好处：</a:t>
            </a:r>
            <a:endParaRPr lang="en-US" altLang="zh-CN" sz="1800" dirty="0"/>
          </a:p>
          <a:p>
            <a:pPr marL="971550" lvl="2" indent="-28575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800" dirty="0"/>
              <a:t>减少数据存储大小</a:t>
            </a:r>
            <a:endParaRPr lang="en-US" altLang="zh-CN" sz="1800" dirty="0"/>
          </a:p>
          <a:p>
            <a:pPr marL="971550" lvl="2" indent="-28575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800" dirty="0"/>
              <a:t>减少数据传输时间和消耗</a:t>
            </a:r>
            <a:endParaRPr lang="en-US" altLang="zh-CN" sz="1800" dirty="0"/>
          </a:p>
          <a:p>
            <a:pPr marL="971550" lvl="2" indent="-28575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800" dirty="0"/>
              <a:t>减少数据运算所需的内存</a:t>
            </a:r>
            <a:endParaRPr lang="en-US" altLang="zh-CN" sz="1800" dirty="0"/>
          </a:p>
          <a:p>
            <a:pPr marL="971550" lvl="2" indent="-28575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endParaRPr lang="en-US" altLang="zh-CN" sz="1800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D199F0C-7B46-C8C8-AA67-61F2C135FF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9537" y="1904474"/>
            <a:ext cx="5662299" cy="2900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3351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7" y="448056"/>
            <a:ext cx="8408382" cy="642918"/>
          </a:xfrm>
        </p:spPr>
        <p:txBody>
          <a:bodyPr>
            <a:normAutofit/>
          </a:bodyPr>
          <a:lstStyle/>
          <a:p>
            <a:pPr marL="571500" lvl="1" indent="-34290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800" dirty="0"/>
              <a:t>什么是数据（</a:t>
            </a:r>
            <a:r>
              <a:rPr lang="en-US" altLang="zh-CN" sz="2800" dirty="0"/>
              <a:t>Data</a:t>
            </a:r>
            <a:r>
              <a:rPr lang="zh-CN" altLang="en-US" sz="2800" dirty="0"/>
              <a:t>），什么是信息</a:t>
            </a:r>
            <a:r>
              <a:rPr lang="en-US" altLang="zh-CN" sz="2800" dirty="0"/>
              <a:t>(Information)</a:t>
            </a:r>
            <a:r>
              <a:rPr lang="zh-CN" altLang="en-US" sz="2800" dirty="0"/>
              <a:t>？</a:t>
            </a:r>
            <a:endParaRPr lang="en-US" altLang="zh-CN" sz="28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EFCF1AC-1908-C78C-938B-68DB66512FB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7622" y="1435608"/>
            <a:ext cx="5331915" cy="4974336"/>
          </a:xfrm>
        </p:spPr>
        <p:txBody>
          <a:bodyPr>
            <a:normAutofit/>
          </a:bodyPr>
          <a:lstStyle/>
          <a:p>
            <a:pPr marL="514350" lvl="1" indent="-285750">
              <a:spcBef>
                <a:spcPts val="0"/>
              </a:spcBef>
            </a:pPr>
            <a:r>
              <a:rPr lang="zh-CN" altLang="en-US" sz="1800" dirty="0"/>
              <a:t>数据是信息的载体</a:t>
            </a:r>
            <a:endParaRPr lang="en-US" altLang="zh-CN" sz="1800" dirty="0"/>
          </a:p>
          <a:p>
            <a:pPr marL="514350" lvl="1" indent="-285750">
              <a:spcBef>
                <a:spcPts val="0"/>
              </a:spcBef>
            </a:pPr>
            <a:r>
              <a:rPr lang="zh-CN" altLang="en-US" sz="1800" dirty="0"/>
              <a:t>数据是信息的具体表现形式（符号、文字、数字、语音、图像、视频）</a:t>
            </a:r>
            <a:endParaRPr lang="en-US" altLang="zh-CN" sz="1800" dirty="0"/>
          </a:p>
          <a:p>
            <a:pPr marL="514350" lvl="1" indent="-285750">
              <a:spcBef>
                <a:spcPts val="0"/>
              </a:spcBef>
            </a:pPr>
            <a:r>
              <a:rPr lang="zh-CN" altLang="en-US" sz="1800" dirty="0"/>
              <a:t>信息是消除事件不确定性的物理量</a:t>
            </a:r>
            <a:r>
              <a:rPr lang="en-US" altLang="zh-CN" sz="1800" dirty="0"/>
              <a:t>[</a:t>
            </a:r>
            <a:r>
              <a:rPr lang="zh-CN" altLang="en-US" sz="1800" dirty="0"/>
              <a:t>信息论</a:t>
            </a:r>
            <a:r>
              <a:rPr lang="en-US" altLang="zh-CN" sz="1800" dirty="0"/>
              <a:t>]</a:t>
            </a:r>
            <a:r>
              <a:rPr lang="zh-CN" altLang="en-US" sz="1800" dirty="0"/>
              <a:t>。</a:t>
            </a:r>
            <a:endParaRPr lang="en-US" altLang="zh-CN" sz="1800" dirty="0"/>
          </a:p>
          <a:p>
            <a:pPr marL="514350" lvl="1" indent="-285750">
              <a:spcBef>
                <a:spcPts val="0"/>
              </a:spcBef>
            </a:pPr>
            <a:r>
              <a:rPr lang="zh-CN" altLang="en-US" sz="1800" dirty="0"/>
              <a:t>香农是与冯</a:t>
            </a:r>
            <a:r>
              <a:rPr lang="en-US" altLang="zh-CN" sz="1800" dirty="0"/>
              <a:t>·</a:t>
            </a:r>
            <a:r>
              <a:rPr lang="zh-CN" altLang="en-US" sz="1800" dirty="0"/>
              <a:t>诺伊曼、图灵、维纳齐名的计算机相关领域科学家。</a:t>
            </a:r>
            <a:endParaRPr lang="en-US" altLang="zh-CN" sz="1800" dirty="0"/>
          </a:p>
          <a:p>
            <a:pPr marL="514350" lvl="1" indent="-285750">
              <a:spcBef>
                <a:spcPts val="0"/>
              </a:spcBef>
            </a:pPr>
            <a:r>
              <a:rPr lang="zh-CN" altLang="en-US" sz="1800" dirty="0"/>
              <a:t>信息论广泛应用于通信，密码，人工智能领域。</a:t>
            </a:r>
            <a:endParaRPr lang="en-US" altLang="zh-CN" sz="1800" dirty="0"/>
          </a:p>
        </p:txBody>
      </p:sp>
      <p:pic>
        <p:nvPicPr>
          <p:cNvPr id="1028" name="Picture 4" descr="The Man Who Invented Information Theory - Boston Review">
            <a:extLst>
              <a:ext uri="{FF2B5EF4-FFF2-40B4-BE49-F238E27FC236}">
                <a16:creationId xmlns:a16="http://schemas.microsoft.com/office/drawing/2014/main" id="{B4D7E285-3F15-511D-7689-498795679B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1351" y="1435608"/>
            <a:ext cx="2536351" cy="3065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8D302564-99DB-A545-D470-492ABC2440B3}"/>
              </a:ext>
            </a:extLst>
          </p:cNvPr>
          <p:cNvSpPr txBox="1"/>
          <p:nvPr/>
        </p:nvSpPr>
        <p:spPr>
          <a:xfrm>
            <a:off x="8177047" y="4552005"/>
            <a:ext cx="2536351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9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Claude Elwood Shannon</a:t>
            </a:r>
            <a:r>
              <a:rPr lang="en-US" altLang="zh-CN" sz="9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(April 30, 1916 – February 24, 2001) was an </a:t>
            </a:r>
            <a:r>
              <a:rPr lang="en-US" altLang="zh-CN" sz="900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3" tooltip="American people"/>
              </a:rPr>
              <a:t>American</a:t>
            </a:r>
            <a:r>
              <a:rPr lang="en-US" altLang="zh-CN" sz="9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US" altLang="zh-CN" sz="900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4" tooltip="Mathematician"/>
              </a:rPr>
              <a:t>mathematician</a:t>
            </a:r>
            <a:r>
              <a:rPr lang="en-US" altLang="zh-CN" sz="9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-US" altLang="zh-CN" sz="900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5" tooltip="Electrical engineering"/>
              </a:rPr>
              <a:t>electrical engineer</a:t>
            </a:r>
            <a:r>
              <a:rPr lang="en-US" altLang="zh-CN" sz="9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and </a:t>
            </a:r>
            <a:r>
              <a:rPr lang="en-US" altLang="zh-CN" sz="900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6" tooltip="Cryptography"/>
              </a:rPr>
              <a:t>cryptographer</a:t>
            </a:r>
            <a:r>
              <a:rPr lang="en-US" altLang="zh-CN" sz="9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known as a "father of </a:t>
            </a:r>
            <a:r>
              <a:rPr lang="en-US" altLang="zh-CN" sz="900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7" tooltip="Information theory"/>
              </a:rPr>
              <a:t>information theory</a:t>
            </a:r>
            <a:r>
              <a:rPr lang="en-US" altLang="zh-CN" sz="9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"</a:t>
            </a:r>
            <a:endParaRPr lang="zh-CN" altLang="en-US" sz="900" dirty="0"/>
          </a:p>
        </p:txBody>
      </p:sp>
    </p:spTree>
    <p:extLst>
      <p:ext uri="{BB962C8B-B14F-4D97-AF65-F5344CB8AC3E}">
        <p14:creationId xmlns:p14="http://schemas.microsoft.com/office/powerpoint/2010/main" val="22948148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7" y="448056"/>
            <a:ext cx="8408382" cy="642918"/>
          </a:xfrm>
        </p:spPr>
        <p:txBody>
          <a:bodyPr>
            <a:normAutofit/>
          </a:bodyPr>
          <a:lstStyle/>
          <a:p>
            <a:pPr marL="571500" lvl="1" indent="-34290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800" dirty="0"/>
              <a:t>信息熵 </a:t>
            </a:r>
            <a:r>
              <a:rPr lang="en-US" altLang="zh-CN" sz="2800" dirty="0"/>
              <a:t>Entropy </a:t>
            </a:r>
            <a:r>
              <a:rPr lang="zh-CN" altLang="en-US" sz="2800" dirty="0">
                <a:solidFill>
                  <a:srgbClr val="FF0000"/>
                </a:solidFill>
              </a:rPr>
              <a:t>（重点）</a:t>
            </a:r>
            <a:endParaRPr lang="en-US" altLang="zh-CN" sz="28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EFCF1AC-1908-C78C-938B-68DB66512FB4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87622" y="1435608"/>
                <a:ext cx="5331915" cy="4974336"/>
              </a:xfrm>
            </p:spPr>
            <p:txBody>
              <a:bodyPr>
                <a:normAutofit fontScale="77500" lnSpcReduction="20000"/>
              </a:bodyPr>
              <a:lstStyle/>
              <a:p>
                <a:pPr marL="514350" lvl="1" indent="-285750">
                  <a:spcBef>
                    <a:spcPts val="0"/>
                  </a:spcBef>
                </a:pPr>
                <a:r>
                  <a:rPr lang="zh-CN" altLang="en-US" sz="1800" b="0" dirty="0">
                    <a:latin typeface="Cambria Math" panose="02040503050406030204" pitchFamily="18" charset="0"/>
                  </a:rPr>
                  <a:t>事件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800" b="0" i="0" smtClean="0"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r>
                  <a:rPr lang="en-US" altLang="zh-CN" sz="1800" b="0" dirty="0">
                    <a:latin typeface="Cambria Math" panose="02040503050406030204" pitchFamily="18" charset="0"/>
                  </a:rPr>
                  <a:t> </a:t>
                </a:r>
                <a:r>
                  <a:rPr lang="zh-CN" altLang="en-US" sz="1800" b="0" dirty="0">
                    <a:latin typeface="Cambria Math" panose="02040503050406030204" pitchFamily="18" charset="0"/>
                  </a:rPr>
                  <a:t>的不确定性，又叫信息熵，定义如下：</a:t>
                </a:r>
                <a:r>
                  <a:rPr lang="en-US" altLang="zh-CN" sz="1800" b="0" dirty="0">
                    <a:latin typeface="Cambria Math" panose="02040503050406030204" pitchFamily="18" charset="0"/>
                  </a:rPr>
                  <a:t> </a:t>
                </a:r>
              </a:p>
              <a:p>
                <a:pPr lvl="1" indent="0"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US" altLang="zh-CN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1800" b="0" i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US" altLang="zh-CN" sz="1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fName>
                            <m:e>
                              <m:sSub>
                                <m:sSubPr>
                                  <m:ctrlPr>
                                    <a:rPr lang="en-US" altLang="zh-CN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8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CN" sz="18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nary>
                                <m:naryPr>
                                  <m:chr m:val="∑"/>
                                  <m:ctrlPr>
                                    <a:rPr lang="en-US" altLang="zh-CN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zh-CN" sz="18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altLang="zh-CN" sz="1800" b="0" i="1" smtClean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altLang="zh-CN" sz="18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altLang="zh-CN" sz="1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800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altLang="zh-CN" sz="1800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func>
                                    <m:funcPr>
                                      <m:ctrlPr>
                                        <a:rPr lang="en-US" altLang="zh-CN" sz="1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sSub>
                                        <m:sSubPr>
                                          <m:ctrlPr>
                                            <a:rPr lang="en-US" altLang="zh-CN" sz="1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zh-CN" sz="1800" b="0" i="0" smtClean="0">
                                              <a:latin typeface="Cambria Math" panose="02040503050406030204" pitchFamily="18" charset="0"/>
                                            </a:rPr>
                                            <m:t>log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8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fName>
                                    <m:e>
                                      <m:f>
                                        <m:fPr>
                                          <m:ctrlPr>
                                            <a:rPr lang="en-US" altLang="zh-CN" sz="1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altLang="zh-CN" sz="18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en-US" altLang="zh-CN" sz="18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18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18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e>
                                  </m:func>
                                </m:e>
                              </m:nary>
                            </m:e>
                          </m:func>
                        </m:e>
                      </m:nary>
                    </m:oMath>
                  </m:oMathPara>
                </a14:m>
                <a:endParaRPr lang="en-US" altLang="zh-CN" sz="1800" dirty="0"/>
              </a:p>
              <a:p>
                <a:pPr marL="514350" lvl="1" indent="-285750">
                  <a:spcBef>
                    <a:spcPts val="0"/>
                  </a:spcBef>
                </a:pPr>
                <a:r>
                  <a:rPr lang="zh-CN" altLang="en-US" sz="1800" dirty="0"/>
                  <a:t>例如，小明不会做某数学选择题，有</a:t>
                </a:r>
                <a:r>
                  <a:rPr lang="en-US" altLang="zh-CN" sz="1800" dirty="0"/>
                  <a:t>4</a:t>
                </a:r>
                <a:r>
                  <a:rPr lang="zh-CN" altLang="en-US" sz="1800" dirty="0"/>
                  <a:t>种可能选项</a:t>
                </a:r>
                <a:r>
                  <a:rPr lang="en-US" altLang="zh-CN" sz="1800" dirty="0"/>
                  <a:t>A, B,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C, D</a:t>
                </a:r>
                <a:r>
                  <a:rPr lang="zh-CN" altLang="en-US" sz="1800" dirty="0"/>
                  <a:t>。 此时不确定性大小为（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4∗</m:t>
                    </m:r>
                    <m:func>
                      <m:func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f>
                              <m:fPr>
                                <m:ctrlPr>
                                  <a:rPr lang="en-US" altLang="zh-CN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1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altLang="zh-CN" sz="18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den>
                            </m:f>
                            <m:r>
                              <m:rPr>
                                <m:sty m:val="p"/>
                              </m:rPr>
                              <a:rPr lang="en-US" altLang="zh-CN" sz="1800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f>
                          <m:fPr>
                            <m:ctrlP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</m:e>
                    </m:func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=2 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𝑏𝑖𝑡</m:t>
                    </m:r>
                  </m:oMath>
                </a14:m>
                <a:r>
                  <a:rPr lang="zh-CN" altLang="en-US" sz="1800" dirty="0"/>
                  <a:t>）</a:t>
                </a:r>
                <a:endParaRPr lang="en-US" altLang="zh-CN" sz="1800" dirty="0"/>
              </a:p>
              <a:p>
                <a:pPr marL="971550" lvl="2" indent="-285750">
                  <a:spcBef>
                    <a:spcPts val="0"/>
                  </a:spcBef>
                </a:pPr>
                <a:r>
                  <a:rPr lang="zh-CN" altLang="en-US" sz="1800" dirty="0"/>
                  <a:t>隔壁小强告诉小明正确答案选</a:t>
                </a:r>
                <a:r>
                  <a:rPr lang="en-US" altLang="zh-CN" sz="1800" dirty="0"/>
                  <a:t>A,</a:t>
                </a:r>
                <a:r>
                  <a:rPr lang="zh-CN" altLang="en-US" sz="1800" dirty="0"/>
                  <a:t>那么概率分布律就变成了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10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0%, 0%,0%,0%</m:t>
                    </m:r>
                    <m:r>
                      <a:rPr lang="zh-CN" altLang="en-US" sz="1800" i="1">
                        <a:latin typeface="Cambria Math" panose="02040503050406030204" pitchFamily="18" charset="0"/>
                      </a:rPr>
                      <m:t>。</m:t>
                    </m:r>
                    <m:r>
                      <a:rPr lang="zh-CN" altLang="en-US" sz="1800" i="1">
                        <a:latin typeface="Cambria Math" panose="02040503050406030204" pitchFamily="18" charset="0"/>
                      </a:rPr>
                      <m:t>此时不确定</m:t>
                    </m:r>
                  </m:oMath>
                </a14:m>
                <a:r>
                  <a:rPr lang="zh-CN" altLang="en-US" sz="1800" dirty="0"/>
                  <a:t>性为</a:t>
                </a:r>
                <a:r>
                  <a:rPr lang="en-US" altLang="zh-CN" sz="1800" dirty="0"/>
                  <a:t>0</a:t>
                </a:r>
                <a:r>
                  <a:rPr lang="zh-CN" altLang="en-US" sz="1800" dirty="0"/>
                  <a:t>，小强提供了 </a:t>
                </a:r>
                <a:r>
                  <a:rPr lang="en-US" altLang="zh-CN" sz="1800" dirty="0"/>
                  <a:t>2 bit </a:t>
                </a:r>
                <a:r>
                  <a:rPr lang="zh-CN" altLang="en-US" sz="1800" dirty="0"/>
                  <a:t>信息，让小明知道了答案，消除了不确定性。</a:t>
                </a:r>
                <a:endParaRPr lang="en-US" altLang="zh-CN" sz="1800" dirty="0"/>
              </a:p>
              <a:p>
                <a:pPr marL="971550" lvl="2" indent="-285750">
                  <a:spcBef>
                    <a:spcPts val="0"/>
                  </a:spcBef>
                </a:pPr>
                <a:r>
                  <a:rPr lang="zh-CN" altLang="en-US" sz="1800" dirty="0"/>
                  <a:t>隔壁小强告诉小明正确选项在</a:t>
                </a:r>
                <a:r>
                  <a:rPr lang="en-US" altLang="zh-CN" sz="1800" dirty="0"/>
                  <a:t>A,B</a:t>
                </a:r>
                <a:r>
                  <a:rPr lang="zh-CN" altLang="en-US" sz="1800" dirty="0"/>
                  <a:t>两项之间，那么概率分布律就变成了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50%, 50%,0%,0%</m:t>
                    </m:r>
                    <m:r>
                      <a:rPr lang="zh-CN" altLang="en-US" sz="1800" i="1">
                        <a:latin typeface="Cambria Math" panose="02040503050406030204" pitchFamily="18" charset="0"/>
                      </a:rPr>
                      <m:t>。</m:t>
                    </m:r>
                    <m:r>
                      <a:rPr lang="zh-CN" altLang="en-US" sz="1800" i="1" smtClean="0">
                        <a:latin typeface="Cambria Math" panose="02040503050406030204" pitchFamily="18" charset="0"/>
                      </a:rPr>
                      <m:t>此时</m:t>
                    </m:r>
                  </m:oMath>
                </a14:m>
                <a:r>
                  <a:rPr lang="zh-CN" altLang="en-US" sz="1800" dirty="0"/>
                  <a:t>不确定性大小为 </a:t>
                </a:r>
                <a:r>
                  <a:rPr lang="en-US" altLang="zh-CN" sz="1800" dirty="0"/>
                  <a:t>1bit</a:t>
                </a:r>
                <a:r>
                  <a:rPr lang="zh-CN" altLang="en-US" sz="1800" dirty="0"/>
                  <a:t>，所以小强提供了 </a:t>
                </a:r>
                <a:r>
                  <a:rPr lang="en-US" altLang="zh-CN" sz="1800" dirty="0"/>
                  <a:t>2 bit -1bit=1bit </a:t>
                </a:r>
                <a:r>
                  <a:rPr lang="zh-CN" altLang="en-US" sz="1800" dirty="0"/>
                  <a:t>信息。</a:t>
                </a:r>
                <a:endParaRPr lang="en-US" altLang="zh-CN" sz="1800" dirty="0"/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EFCF1AC-1908-C78C-938B-68DB66512FB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87622" y="1435608"/>
                <a:ext cx="5331915" cy="4974336"/>
              </a:xfrm>
              <a:blipFill>
                <a:blip r:embed="rId2"/>
                <a:stretch>
                  <a:fillRect r="-32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5246663C-7C1E-13AF-0A88-206FBE9A8D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2740" y="1435608"/>
            <a:ext cx="5002883" cy="2125018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73660105-983B-4BCD-9096-5AA09309452A}"/>
              </a:ext>
            </a:extLst>
          </p:cNvPr>
          <p:cNvSpPr txBox="1"/>
          <p:nvPr/>
        </p:nvSpPr>
        <p:spPr>
          <a:xfrm>
            <a:off x="6522740" y="3953992"/>
            <a:ext cx="5081638" cy="854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" indent="-2857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sz="1400" dirty="0"/>
              <a:t>隔壁小强告诉小明</a:t>
            </a:r>
            <a:r>
              <a:rPr lang="en-US" altLang="zh-CN" sz="1400" dirty="0"/>
              <a:t> C</a:t>
            </a:r>
            <a:r>
              <a:rPr lang="zh-CN" altLang="en-US" sz="1400" dirty="0"/>
              <a:t>是错误选项时，提供了多少信息？</a:t>
            </a:r>
            <a:endParaRPr lang="en-US" altLang="zh-CN" sz="1400" dirty="0"/>
          </a:p>
          <a:p>
            <a:pPr marL="57150" indent="-2857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sz="1400" dirty="0"/>
              <a:t>隔壁小强告诉小明，答案在</a:t>
            </a:r>
            <a:r>
              <a:rPr lang="en-US" altLang="zh-CN" sz="1400" dirty="0"/>
              <a:t>A,B,C,D</a:t>
            </a:r>
            <a:r>
              <a:rPr lang="zh-CN" altLang="en-US" sz="1400" dirty="0"/>
              <a:t>中，提供了多少信息？</a:t>
            </a:r>
            <a:endParaRPr lang="en-US" altLang="zh-CN" sz="1400" dirty="0"/>
          </a:p>
        </p:txBody>
      </p:sp>
    </p:spTree>
    <p:extLst>
      <p:ext uri="{BB962C8B-B14F-4D97-AF65-F5344CB8AC3E}">
        <p14:creationId xmlns:p14="http://schemas.microsoft.com/office/powerpoint/2010/main" val="34095625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7" y="448056"/>
            <a:ext cx="8408382" cy="642918"/>
          </a:xfrm>
        </p:spPr>
        <p:txBody>
          <a:bodyPr>
            <a:normAutofit/>
          </a:bodyPr>
          <a:lstStyle/>
          <a:p>
            <a:pPr marL="571500" lvl="1" indent="-34290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800" dirty="0">
                <a:solidFill>
                  <a:srgbClr val="FF0000"/>
                </a:solidFill>
              </a:rPr>
              <a:t>图像的信息熵</a:t>
            </a:r>
            <a:endParaRPr lang="en-US" altLang="zh-CN" sz="28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73660105-983B-4BCD-9096-5AA09309452A}"/>
                  </a:ext>
                </a:extLst>
              </p:cNvPr>
              <p:cNvSpPr txBox="1"/>
              <p:nvPr/>
            </p:nvSpPr>
            <p:spPr>
              <a:xfrm>
                <a:off x="6551165" y="3708050"/>
                <a:ext cx="5081638" cy="112851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US" altLang="zh-CN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1400" b="0" i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US" altLang="zh-CN" sz="1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fName>
                            <m:e>
                              <m:sSub>
                                <m:sSubPr>
                                  <m:ctrlPr>
                                    <a:rPr lang="en-US" altLang="zh-CN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4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CN" sz="14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nary>
                                <m:naryPr>
                                  <m:chr m:val="∑"/>
                                  <m:ctrlPr>
                                    <a:rPr lang="en-US" altLang="zh-CN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zh-CN" sz="14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altLang="zh-CN" sz="1400" b="0" i="1" smtClean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altLang="zh-CN" sz="14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altLang="zh-CN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400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altLang="zh-CN" sz="1400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func>
                                    <m:funcPr>
                                      <m:ctrlPr>
                                        <a:rPr lang="en-US" altLang="zh-CN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sSub>
                                        <m:sSubPr>
                                          <m:ctrlPr>
                                            <a:rPr lang="en-US" altLang="zh-CN" sz="1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zh-CN" sz="1400" b="0" i="0" smtClean="0">
                                              <a:latin typeface="Cambria Math" panose="02040503050406030204" pitchFamily="18" charset="0"/>
                                            </a:rPr>
                                            <m:t>log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fName>
                                    <m:e>
                                      <m:f>
                                        <m:fPr>
                                          <m:ctrlPr>
                                            <a:rPr lang="en-US" altLang="zh-CN" sz="1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altLang="zh-CN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en-US" altLang="zh-CN" sz="1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1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1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e>
                                  </m:func>
                                </m:e>
                              </m:nary>
                            </m:e>
                          </m:func>
                        </m:e>
                      </m:nary>
                    </m:oMath>
                  </m:oMathPara>
                </a14:m>
                <a:endParaRPr lang="en-US" altLang="zh-CN" sz="1400" dirty="0"/>
              </a:p>
            </p:txBody>
          </p:sp>
        </mc:Choice>
        <mc:Fallback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73660105-983B-4BCD-9096-5AA0930945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1165" y="3708050"/>
                <a:ext cx="5081638" cy="112851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片 7">
            <a:extLst>
              <a:ext uri="{FF2B5EF4-FFF2-40B4-BE49-F238E27FC236}">
                <a16:creationId xmlns:a16="http://schemas.microsoft.com/office/drawing/2014/main" id="{48EA3949-C838-A362-8F0C-297E9AF978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1284" y="1403510"/>
            <a:ext cx="3221400" cy="2304540"/>
          </a:xfrm>
          <a:prstGeom prst="rect">
            <a:avLst/>
          </a:prstGeom>
        </p:spPr>
      </p:pic>
      <p:sp>
        <p:nvSpPr>
          <p:cNvPr id="9" name="内容占位符 2">
            <a:extLst>
              <a:ext uri="{FF2B5EF4-FFF2-40B4-BE49-F238E27FC236}">
                <a16:creationId xmlns:a16="http://schemas.microsoft.com/office/drawing/2014/main" id="{9CC74372-6224-6E61-133A-43CC56ED30A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7622" y="1435608"/>
            <a:ext cx="6223081" cy="689584"/>
          </a:xfrm>
        </p:spPr>
        <p:txBody>
          <a:bodyPr>
            <a:normAutofit/>
          </a:bodyPr>
          <a:lstStyle/>
          <a:p>
            <a:pPr marL="514350" lvl="1" indent="-285750">
              <a:spcBef>
                <a:spcPts val="0"/>
              </a:spcBef>
            </a:pPr>
            <a:r>
              <a:rPr lang="zh-CN" altLang="en-US" sz="1800" dirty="0"/>
              <a:t>计算灰度直方图，然后计算出信息熵。</a:t>
            </a:r>
            <a:endParaRPr lang="en-US" altLang="zh-CN" sz="1800" dirty="0"/>
          </a:p>
          <a:p>
            <a:pPr marL="514350" lvl="1" indent="-285750">
              <a:spcBef>
                <a:spcPts val="0"/>
              </a:spcBef>
            </a:pPr>
            <a:endParaRPr lang="en-US" altLang="zh-CN" sz="1800" dirty="0"/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A82914D0-D9CF-6422-ED61-C5F008EBF7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1156" y="2203063"/>
            <a:ext cx="5503107" cy="133882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from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skimage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import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io, measure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image1 = io.imread(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'boundary_extr.png'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image2 = io.imread(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'lenna512.bmp'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image1_entropy = measure.shannon_entropy(image1)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image2_entropy = measure.shannon_entropy(image2)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print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f'image 1 entropy: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37A6"/>
                </a:solidFill>
                <a:effectLst/>
                <a:latin typeface="Arial Unicode MS"/>
                <a:ea typeface="JetBrains Mono"/>
              </a:rPr>
              <a:t>{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image1_entropy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37A6"/>
                </a:solidFill>
                <a:effectLst/>
                <a:latin typeface="Arial Unicode MS"/>
                <a:ea typeface="JetBrains Mono"/>
              </a:rPr>
              <a:t>}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, image 2 entropy: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37A6"/>
                </a:solidFill>
                <a:effectLst/>
                <a:latin typeface="Arial Unicode MS"/>
                <a:ea typeface="JetBrains Mono"/>
              </a:rPr>
              <a:t>{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image2_entropy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37A6"/>
                </a:solidFill>
                <a:effectLst/>
                <a:latin typeface="Arial Unicode MS"/>
                <a:ea typeface="JetBrains Mono"/>
              </a:rPr>
              <a:t>}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内容占位符 2">
            <a:extLst>
              <a:ext uri="{FF2B5EF4-FFF2-40B4-BE49-F238E27FC236}">
                <a16:creationId xmlns:a16="http://schemas.microsoft.com/office/drawing/2014/main" id="{62BBB699-22D0-6CFA-DB10-094B50C4E302}"/>
              </a:ext>
            </a:extLst>
          </p:cNvPr>
          <p:cNvSpPr txBox="1">
            <a:spLocks/>
          </p:cNvSpPr>
          <p:nvPr/>
        </p:nvSpPr>
        <p:spPr>
          <a:xfrm>
            <a:off x="3239906" y="3708050"/>
            <a:ext cx="918511" cy="32792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indent="0">
              <a:spcBef>
                <a:spcPts val="0"/>
              </a:spcBef>
              <a:buNone/>
            </a:pPr>
            <a:r>
              <a:rPr lang="zh-CN" altLang="en-US" dirty="0">
                <a:hlinkClick r:id="rId4" action="ppaction://hlinkfile"/>
              </a:rPr>
              <a:t>代码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57430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7" y="448056"/>
            <a:ext cx="10287632" cy="623999"/>
          </a:xfrm>
        </p:spPr>
        <p:txBody>
          <a:bodyPr>
            <a:normAutofit fontScale="90000"/>
          </a:bodyPr>
          <a:lstStyle/>
          <a:p>
            <a:pPr marL="571500" lvl="1" indent="-34290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800" dirty="0"/>
              <a:t>压缩效率计算</a:t>
            </a:r>
            <a:endParaRPr lang="en-US" altLang="zh-CN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EFCF1AC-1908-C78C-938B-68DB66512FB4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87622" y="1328403"/>
                <a:ext cx="5331915" cy="4974336"/>
              </a:xfrm>
            </p:spPr>
            <p:txBody>
              <a:bodyPr>
                <a:normAutofit/>
              </a:bodyPr>
              <a:lstStyle/>
              <a:p>
                <a:pPr marL="514350" lvl="1" indent="-285750">
                  <a:lnSpc>
                    <a:spcPct val="145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zh-CN" sz="1800" dirty="0"/>
                  <a:t>CR (Compression ratio) </a:t>
                </a:r>
                <a:r>
                  <a:rPr lang="zh-CN" altLang="en-US" sz="1800" dirty="0"/>
                  <a:t>衡量了压缩前后的比值，</a:t>
                </a:r>
                <a:r>
                  <a:rPr lang="en-US" altLang="zh-CN" sz="1800" dirty="0"/>
                  <a:t>CR</a:t>
                </a:r>
                <a:r>
                  <a:rPr lang="zh-CN" altLang="en-US" sz="1800" dirty="0"/>
                  <a:t>越大，压缩程度越大。公式定义如下：</a:t>
                </a:r>
                <a:endParaRPr lang="en-US" altLang="zh-CN" sz="1800" dirty="0"/>
              </a:p>
              <a:p>
                <a:pPr lvl="1" indent="0">
                  <a:lnSpc>
                    <a:spcPct val="14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1800" i="1" dirty="0">
                          <a:latin typeface="Cambria Math" panose="02040503050406030204" pitchFamily="18" charset="0"/>
                        </a:rPr>
                        <m:t>CR</m:t>
                      </m:r>
                      <m:r>
                        <a:rPr lang="en-US" altLang="zh-CN" sz="18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8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1800" i="1" dirty="0">
                              <a:latin typeface="Cambria Math" panose="02040503050406030204" pitchFamily="18" charset="0"/>
                            </a:rPr>
                            <m:t>原图像</m:t>
                          </m:r>
                        </m:num>
                        <m:den>
                          <m:r>
                            <a:rPr lang="zh-CN" altLang="en-US" sz="1800" i="1" dirty="0">
                              <a:latin typeface="Cambria Math" panose="02040503050406030204" pitchFamily="18" charset="0"/>
                            </a:rPr>
                            <m:t>压缩后</m:t>
                          </m:r>
                          <m:r>
                            <a:rPr lang="zh-CN" altLang="en-US" sz="1800" i="1" dirty="0" smtClean="0">
                              <a:latin typeface="Cambria Math" panose="02040503050406030204" pitchFamily="18" charset="0"/>
                            </a:rPr>
                            <m:t>图像</m:t>
                          </m:r>
                        </m:den>
                      </m:f>
                      <m:r>
                        <a:rPr lang="en-US" altLang="zh-CN" sz="1800" b="0" i="1" dirty="0" smtClean="0">
                          <a:latin typeface="Cambria Math" panose="02040503050406030204" pitchFamily="18" charset="0"/>
                        </a:rPr>
                        <m:t>&gt;1</m:t>
                      </m:r>
                    </m:oMath>
                  </m:oMathPara>
                </a14:m>
                <a:endParaRPr lang="en-US" altLang="zh-CN" sz="1800" dirty="0"/>
              </a:p>
              <a:p>
                <a:pPr marL="514350" lvl="1" indent="-285750">
                  <a:lnSpc>
                    <a:spcPct val="145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zh-CN" sz="1800" dirty="0"/>
                  <a:t>Compress rate </a:t>
                </a:r>
                <a:r>
                  <a:rPr lang="zh-CN" altLang="en-US" sz="1800" dirty="0"/>
                  <a:t>（非正式表达，压缩率）</a:t>
                </a:r>
                <a:endParaRPr lang="en-US" altLang="zh-CN" sz="1800" dirty="0"/>
              </a:p>
              <a:p>
                <a:pPr lvl="1" indent="0">
                  <a:lnSpc>
                    <a:spcPct val="14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𝑐𝑜𝑚𝑝𝑟𝑒𝑠𝑠𝑖𝑜</m:t>
                      </m:r>
                      <m:r>
                        <m:rPr>
                          <m:sty m:val="p"/>
                        </m:rPr>
                        <a:rPr lang="en-US" altLang="zh-CN" sz="1800" i="1"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lit/>
                        </m:rP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𝑟𝑎𝑡𝑒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1800" i="1">
                              <a:latin typeface="Cambria Math" panose="02040503050406030204" pitchFamily="18" charset="0"/>
                            </a:rPr>
                            <m:t>压缩后</m:t>
                          </m:r>
                          <m:r>
                            <a:rPr lang="zh-CN" altLang="en-US" sz="1800" i="1" smtClean="0">
                              <a:latin typeface="Cambria Math" panose="02040503050406030204" pitchFamily="18" charset="0"/>
                            </a:rPr>
                            <m:t>图像</m:t>
                          </m:r>
                        </m:num>
                        <m:den>
                          <m:r>
                            <a:rPr lang="zh-CN" altLang="en-US" sz="1800" i="1">
                              <a:latin typeface="Cambria Math" panose="02040503050406030204" pitchFamily="18" charset="0"/>
                            </a:rPr>
                            <m:t>原图像</m:t>
                          </m:r>
                        </m:den>
                      </m:f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&lt;1</m:t>
                      </m:r>
                    </m:oMath>
                  </m:oMathPara>
                </a14:m>
                <a:endParaRPr lang="en-US" altLang="zh-CN" sz="1800" dirty="0"/>
              </a:p>
              <a:p>
                <a:pPr marL="514350" lvl="1" indent="-285750">
                  <a:lnSpc>
                    <a:spcPct val="145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zh-CN" altLang="en-US" sz="1800" dirty="0"/>
                  <a:t>相对数据冗余</a:t>
                </a:r>
                <a:r>
                  <a:rPr lang="en-US" altLang="zh-CN" sz="1800" dirty="0"/>
                  <a:t>R</a:t>
                </a:r>
                <a:r>
                  <a:rPr lang="zh-CN" altLang="en-US" sz="1800" dirty="0"/>
                  <a:t>，描述了有多少比例数据被压缩掉了，或者是相对冗余的。定义如下：</a:t>
                </a:r>
                <a:endParaRPr lang="en-US" altLang="zh-CN" sz="1800" dirty="0"/>
              </a:p>
              <a:p>
                <a:pPr lvl="1" indent="0">
                  <a:lnSpc>
                    <a:spcPct val="14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1800" i="1" dirty="0">
                          <a:latin typeface="Cambria Math" panose="02040503050406030204" pitchFamily="18" charset="0"/>
                        </a:rPr>
                        <m:t>R</m:t>
                      </m:r>
                      <m:r>
                        <a:rPr lang="en-US" altLang="zh-CN" sz="1800" b="0" i="1" dirty="0" smtClean="0">
                          <a:latin typeface="Cambria Math" panose="02040503050406030204" pitchFamily="18" charset="0"/>
                        </a:rPr>
                        <m:t>=1−</m:t>
                      </m:r>
                      <m:f>
                        <m:fPr>
                          <m:ctrlPr>
                            <a:rPr lang="en-US" altLang="zh-CN" sz="18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8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1800" b="0" i="1" dirty="0" smtClean="0">
                              <a:latin typeface="Cambria Math" panose="02040503050406030204" pitchFamily="18" charset="0"/>
                            </a:rPr>
                            <m:t>𝐶𝑅</m:t>
                          </m:r>
                        </m:den>
                      </m:f>
                      <m:r>
                        <a:rPr lang="en-US" altLang="zh-CN" sz="1800" b="0" i="1" dirty="0" smtClean="0">
                          <a:latin typeface="Cambria Math" panose="02040503050406030204" pitchFamily="18" charset="0"/>
                        </a:rPr>
                        <m:t>=1−</m:t>
                      </m:r>
                      <m:r>
                        <a:rPr lang="en-US" altLang="zh-CN" sz="1800" b="0" i="1" dirty="0" smtClean="0">
                          <a:latin typeface="Cambria Math" panose="02040503050406030204" pitchFamily="18" charset="0"/>
                        </a:rPr>
                        <m:t>𝑐𝑜𝑚𝑝𝑟𝑒𝑠𝑠𝑖𝑜𝑛</m:t>
                      </m:r>
                      <m:r>
                        <a:rPr lang="en-US" altLang="zh-CN" sz="18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1800" b="0" i="1" dirty="0" smtClean="0">
                          <a:latin typeface="Cambria Math" panose="02040503050406030204" pitchFamily="18" charset="0"/>
                        </a:rPr>
                        <m:t>𝑟𝑎𝑡𝑒</m:t>
                      </m:r>
                    </m:oMath>
                  </m:oMathPara>
                </a14:m>
                <a:endParaRPr lang="en-US" altLang="zh-CN" sz="1800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EFCF1AC-1908-C78C-938B-68DB66512FB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87622" y="1328403"/>
                <a:ext cx="5331915" cy="4974336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65EE3A27-9976-1A9E-8028-99DC60FD52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2303" y="1439655"/>
            <a:ext cx="5172075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8416052"/>
      </p:ext>
    </p:extLst>
  </p:cSld>
  <p:clrMapOvr>
    <a:masterClrMapping/>
  </p:clrMapOvr>
</p:sld>
</file>

<file path=ppt/theme/theme1.xml><?xml version="1.0" encoding="utf-8"?>
<a:theme xmlns:a="http://schemas.openxmlformats.org/drawingml/2006/main" name="欢迎文档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Segoe UI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60957307_TF10001108_Win32" id="{DDD6289A-B149-4983-BD16-17C7F9BA4746}" vid="{D63F4E8F-BBE1-453F-A9A8-66EB479E395D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{E5145BE6-5A99-421D-A9AF-DF1CAC033F12}tf10001108_win32</Template>
  <TotalTime>8449</TotalTime>
  <Words>2916</Words>
  <Application>Microsoft Office PowerPoint</Application>
  <PresentationFormat>宽屏</PresentationFormat>
  <Paragraphs>269</Paragraphs>
  <Slides>47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47</vt:i4>
      </vt:variant>
    </vt:vector>
  </HeadingPairs>
  <TitlesOfParts>
    <vt:vector size="54" baseType="lpstr">
      <vt:lpstr>Arial Unicode MS</vt:lpstr>
      <vt:lpstr>Microsoft YaHei UI</vt:lpstr>
      <vt:lpstr>Microsoft YaHei UI Light</vt:lpstr>
      <vt:lpstr>Arial</vt:lpstr>
      <vt:lpstr>Cambria Math</vt:lpstr>
      <vt:lpstr>Segoe UI</vt:lpstr>
      <vt:lpstr>欢迎文档</vt:lpstr>
      <vt:lpstr>PowerPoint 演示文稿</vt:lpstr>
      <vt:lpstr>图像压缩</vt:lpstr>
      <vt:lpstr>为什么我们需要图像压缩技术</vt:lpstr>
      <vt:lpstr>为什么我们需要图像压缩技术</vt:lpstr>
      <vt:lpstr>什么是图像压缩</vt:lpstr>
      <vt:lpstr>什么是数据（Data），什么是信息(Information)？</vt:lpstr>
      <vt:lpstr>信息熵 Entropy （重点）</vt:lpstr>
      <vt:lpstr>图像的信息熵</vt:lpstr>
      <vt:lpstr>压缩效率计算</vt:lpstr>
      <vt:lpstr>压缩类型（重点）</vt:lpstr>
      <vt:lpstr>什么是图像压缩</vt:lpstr>
      <vt:lpstr>什么是图像压缩</vt:lpstr>
      <vt:lpstr>什么是图像压缩</vt:lpstr>
      <vt:lpstr>什么是图像压缩</vt:lpstr>
      <vt:lpstr>我们能学到什么？</vt:lpstr>
      <vt:lpstr>我们能学到什么？</vt:lpstr>
      <vt:lpstr>我们能学到什么？</vt:lpstr>
      <vt:lpstr>基于形态学的数字图像处理介绍</vt:lpstr>
      <vt:lpstr>腐蚀运算的定义</vt:lpstr>
      <vt:lpstr>腐蚀运算的二维形式 (重点)</vt:lpstr>
      <vt:lpstr>腐蚀运算的编程实例</vt:lpstr>
      <vt:lpstr>腐蚀运算的编程实例</vt:lpstr>
      <vt:lpstr>腐蚀运算的编程实例</vt:lpstr>
      <vt:lpstr>腐蚀运算的特性与应用</vt:lpstr>
      <vt:lpstr>膨胀运算的定义</vt:lpstr>
      <vt:lpstr>膨胀运算的二维形式 (重点)</vt:lpstr>
      <vt:lpstr>膨胀运算的特性与应用</vt:lpstr>
      <vt:lpstr>膨胀运算的特性与应用</vt:lpstr>
      <vt:lpstr>膨胀与腐蚀运算的比较</vt:lpstr>
      <vt:lpstr>膨胀与腐蚀运算随堂练习</vt:lpstr>
      <vt:lpstr>膨胀与腐蚀运算的有趣应用-数硬币</vt:lpstr>
      <vt:lpstr>膨胀与腐蚀运算的有趣应用-边界提取</vt:lpstr>
      <vt:lpstr>开运算的定义</vt:lpstr>
      <vt:lpstr>开运算的定义</vt:lpstr>
      <vt:lpstr>开运算的特性</vt:lpstr>
      <vt:lpstr>开运算的应用</vt:lpstr>
      <vt:lpstr>闭运算的定义</vt:lpstr>
      <vt:lpstr>闭运算的定义</vt:lpstr>
      <vt:lpstr>闭运算的应用</vt:lpstr>
      <vt:lpstr>开运算与闭运算的总结</vt:lpstr>
      <vt:lpstr>击中或击不中（Hit-or-miss）的定义</vt:lpstr>
      <vt:lpstr>击中或击不中（Hit-or-miss）的定义</vt:lpstr>
      <vt:lpstr>击中或击不中（Hit-or-miss）的定义</vt:lpstr>
      <vt:lpstr>击中或击不中（Hit-or-miss）的定义</vt:lpstr>
      <vt:lpstr>击中或击不中（Hit-or-miss）的应用</vt:lpstr>
      <vt:lpstr>随堂练习</vt:lpstr>
      <vt:lpstr>THANKS,希望大家实验课玩的愉快！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数字图像处理</dc:title>
  <dc:creator>叶 志鹏</dc:creator>
  <cp:keywords/>
  <cp:lastModifiedBy>叶 志鹏</cp:lastModifiedBy>
  <cp:revision>651</cp:revision>
  <dcterms:created xsi:type="dcterms:W3CDTF">2022-07-19T07:06:29Z</dcterms:created>
  <dcterms:modified xsi:type="dcterms:W3CDTF">2022-08-20T16:01:23Z</dcterms:modified>
  <cp:version/>
</cp:coreProperties>
</file>